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6"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Lst>
  <p:sldSz cy="10287000" cx="18288000"/>
  <p:notesSz cx="6858000" cy="9144000"/>
  <p:embeddedFontLst>
    <p:embeddedFont>
      <p:font typeface="Montserrat"/>
      <p:regular r:id="rId33"/>
      <p:bold r:id="rId34"/>
      <p:italic r:id="rId35"/>
      <p:boldItalic r:id="rId36"/>
    </p:embeddedFont>
    <p:embeddedFont>
      <p:font typeface="VT323"/>
      <p:regular r:id="rId37"/>
    </p:embeddedFont>
    <p:embeddedFont>
      <p:font typeface="Dela Gothic One"/>
      <p:regular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font" Target="fonts/Montserrat-regular.fntdata"/><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font" Target="fonts/Montserrat-italic.fntdata"/><Relationship Id="rId12" Type="http://schemas.openxmlformats.org/officeDocument/2006/relationships/slide" Target="slides/slide8.xml"/><Relationship Id="rId34" Type="http://schemas.openxmlformats.org/officeDocument/2006/relationships/font" Target="fonts/Montserrat-bold.fntdata"/><Relationship Id="rId15" Type="http://schemas.openxmlformats.org/officeDocument/2006/relationships/slide" Target="slides/slide11.xml"/><Relationship Id="rId37" Type="http://schemas.openxmlformats.org/officeDocument/2006/relationships/font" Target="fonts/VT323-regular.fntdata"/><Relationship Id="rId14" Type="http://schemas.openxmlformats.org/officeDocument/2006/relationships/slide" Target="slides/slide10.xml"/><Relationship Id="rId36" Type="http://schemas.openxmlformats.org/officeDocument/2006/relationships/font" Target="fonts/Montserrat-boldItalic.fntdata"/><Relationship Id="rId17" Type="http://schemas.openxmlformats.org/officeDocument/2006/relationships/slide" Target="slides/slide13.xml"/><Relationship Id="rId16" Type="http://schemas.openxmlformats.org/officeDocument/2006/relationships/slide" Target="slides/slide12.xml"/><Relationship Id="rId38" Type="http://schemas.openxmlformats.org/officeDocument/2006/relationships/font" Target="fonts/DelaGothicOne-regular.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3.png>
</file>

<file path=ppt/media/image15.png>
</file>

<file path=ppt/media/image16.png>
</file>

<file path=ppt/media/image17.png>
</file>

<file path=ppt/media/image19.png>
</file>

<file path=ppt/media/image2.png>
</file>

<file path=ppt/media/image20.png>
</file>

<file path=ppt/media/image22.png>
</file>

<file path=ppt/media/image27.png>
</file>

<file path=ppt/media/image28.png>
</file>

<file path=ppt/media/image29.png>
</file>

<file path=ppt/media/image30.png>
</file>

<file path=ppt/media/image31.png>
</file>

<file path=ppt/media/image32.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Today we want to take you guys </a:t>
            </a:r>
            <a:r>
              <a:rPr lang="en-US"/>
              <a:t>through</a:t>
            </a:r>
            <a:r>
              <a:rPr lang="en-US"/>
              <a:t> a quick lesson on Natural Language Processing or NLP. </a:t>
            </a:r>
            <a:endParaRPr/>
          </a:p>
        </p:txBody>
      </p:sp>
      <p:sp>
        <p:nvSpPr>
          <p:cNvPr id="70" name="Google Shape;70;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34cdea6971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JOSE</a:t>
            </a:r>
            <a:endParaRPr/>
          </a:p>
        </p:txBody>
      </p:sp>
      <p:sp>
        <p:nvSpPr>
          <p:cNvPr id="230" name="Google Shape;230;g34cdea69713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34cdea6971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JOSE</a:t>
            </a:r>
            <a:endParaRPr/>
          </a:p>
        </p:txBody>
      </p:sp>
      <p:sp>
        <p:nvSpPr>
          <p:cNvPr id="242" name="Google Shape;242;g34cdea69713_0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34e14ef25eb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JOSE</a:t>
            </a:r>
            <a:endParaRPr/>
          </a:p>
        </p:txBody>
      </p:sp>
      <p:sp>
        <p:nvSpPr>
          <p:cNvPr id="254" name="Google Shape;254;g34e14ef25eb_0_2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34b2cb6d04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REID</a:t>
            </a:r>
            <a:endParaRPr/>
          </a:p>
        </p:txBody>
      </p:sp>
      <p:sp>
        <p:nvSpPr>
          <p:cNvPr id="267" name="Google Shape;267;g34b2cb6d04e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34b2cb6d04e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MILO</a:t>
            </a:r>
            <a:endParaRPr/>
          </a:p>
        </p:txBody>
      </p:sp>
      <p:sp>
        <p:nvSpPr>
          <p:cNvPr id="281" name="Google Shape;281;g34b2cb6d04e_0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34f5b067ae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MILO</a:t>
            </a:r>
            <a:endParaRPr/>
          </a:p>
        </p:txBody>
      </p:sp>
      <p:sp>
        <p:nvSpPr>
          <p:cNvPr id="295" name="Google Shape;295;g34f5b067ae3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34f5b067ae3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MILO</a:t>
            </a:r>
            <a:endParaRPr/>
          </a:p>
        </p:txBody>
      </p:sp>
      <p:sp>
        <p:nvSpPr>
          <p:cNvPr id="307" name="Google Shape;307;g34f5b067ae3_0_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34b2cb6d04e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JOSE</a:t>
            </a:r>
            <a:endParaRPr/>
          </a:p>
        </p:txBody>
      </p:sp>
      <p:sp>
        <p:nvSpPr>
          <p:cNvPr id="321" name="Google Shape;321;g34b2cb6d04e_0_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34e14ef25eb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JOSE</a:t>
            </a:r>
            <a:endParaRPr/>
          </a:p>
        </p:txBody>
      </p:sp>
      <p:sp>
        <p:nvSpPr>
          <p:cNvPr id="336" name="Google Shape;336;g34e14ef25eb_0_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34b94eea4b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MILO</a:t>
            </a:r>
            <a:endParaRPr/>
          </a:p>
        </p:txBody>
      </p:sp>
      <p:sp>
        <p:nvSpPr>
          <p:cNvPr id="353" name="Google Shape;353;g34b94eea4b4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Our presentation will cover 3 key areas: grasping the basics of Natural Language Processing, exploring the challenges and </a:t>
            </a:r>
            <a:r>
              <a:rPr lang="en-US"/>
              <a:t>techniques</a:t>
            </a:r>
            <a:r>
              <a:rPr lang="en-US"/>
              <a:t> for utilizing NLP, and then how NLP and its associated Python libraries are used for machine learning models. </a:t>
            </a:r>
            <a:endParaRPr/>
          </a:p>
        </p:txBody>
      </p:sp>
      <p:sp>
        <p:nvSpPr>
          <p:cNvPr id="86" name="Google Shape;86;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TONY</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CHANGE AS NEEDED TO ACCOMODATE THE STEPS TAKE DURING THE PROJECT. WE CAN ADD ADDITIONAL SLIDES ON EACH STEP TO SHOWCASE CODE SNIPPETS/MORE TECHNICAL DETAILS AS WELL. </a:t>
            </a:r>
            <a:endParaRPr/>
          </a:p>
        </p:txBody>
      </p:sp>
      <p:sp>
        <p:nvSpPr>
          <p:cNvPr id="369" name="Google Shape;369;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TONY</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What is it? section:</a:t>
            </a:r>
            <a:endParaRPr/>
          </a:p>
          <a:p>
            <a:pPr indent="-298450" lvl="0" marL="457200" rtl="0" algn="l">
              <a:spcBef>
                <a:spcPts val="0"/>
              </a:spcBef>
              <a:spcAft>
                <a:spcPts val="0"/>
              </a:spcAft>
              <a:buSzPts val="1100"/>
              <a:buChar char="●"/>
            </a:pPr>
            <a:r>
              <a:rPr lang="en-US"/>
              <a:t>Be sure to mention that it DOES NOT learn which features are important for distinguishing between classes like a logistic regression would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Logic of Naive Bayes Models Section:</a:t>
            </a:r>
            <a:endParaRPr/>
          </a:p>
          <a:p>
            <a:pPr indent="-298450" lvl="0" marL="457200" rtl="0" algn="l">
              <a:spcBef>
                <a:spcPts val="0"/>
              </a:spcBef>
              <a:spcAft>
                <a:spcPts val="0"/>
              </a:spcAft>
              <a:buSzPts val="1100"/>
              <a:buChar char="●"/>
            </a:pPr>
            <a:r>
              <a:rPr lang="en-US"/>
              <a:t>Be sure to mention that the independence assumption of Naive Bayes Models improves the </a:t>
            </a:r>
            <a:r>
              <a:rPr lang="en-US"/>
              <a:t>efficiency of computations and still results in accurate predictions under real-world conditions. </a:t>
            </a:r>
            <a:r>
              <a:rPr lang="en-US"/>
              <a:t> </a:t>
            </a:r>
            <a:endParaRPr/>
          </a:p>
        </p:txBody>
      </p:sp>
      <p:sp>
        <p:nvSpPr>
          <p:cNvPr id="402" name="Google Shape;402;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34de32e226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MILO</a:t>
            </a:r>
            <a:endParaRPr/>
          </a:p>
          <a:p>
            <a:pPr indent="0" lvl="0" marL="0" rtl="0" algn="l">
              <a:spcBef>
                <a:spcPts val="0"/>
              </a:spcBef>
              <a:spcAft>
                <a:spcPts val="0"/>
              </a:spcAft>
              <a:buNone/>
            </a:pPr>
            <a:r>
              <a:rPr lang="en-US"/>
              <a:t>This formula is the core of a Naive Bayes Classifier. We’ll explain each part with the example that we’re attempting to </a:t>
            </a:r>
            <a:r>
              <a:rPr lang="en-US"/>
              <a:t>decide</a:t>
            </a:r>
            <a:r>
              <a:rPr lang="en-US"/>
              <a:t> is an email is spam or not spam based on its text.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 formula helps us calculate the </a:t>
            </a:r>
            <a:r>
              <a:rPr lang="en-US"/>
              <a:t>probability</a:t>
            </a:r>
            <a:r>
              <a:rPr lang="en-US"/>
              <a:t> that a piece of text belongs to a certain class (e.g. spam or not spam).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Formula pieces:</a:t>
            </a:r>
            <a:endParaRPr/>
          </a:p>
          <a:p>
            <a:pPr indent="-298450" lvl="0" marL="457200" rtl="0" algn="l">
              <a:spcBef>
                <a:spcPts val="0"/>
              </a:spcBef>
              <a:spcAft>
                <a:spcPts val="0"/>
              </a:spcAft>
              <a:buSzPts val="1100"/>
              <a:buChar char="●"/>
            </a:pPr>
            <a:r>
              <a:rPr b="1" lang="en-US"/>
              <a:t>P(c|x) is the posterior probability</a:t>
            </a:r>
            <a:r>
              <a:rPr lang="en-US"/>
              <a:t> or the </a:t>
            </a:r>
            <a:r>
              <a:rPr lang="en-US"/>
              <a:t>probability</a:t>
            </a:r>
            <a:r>
              <a:rPr lang="en-US"/>
              <a:t> that the text </a:t>
            </a:r>
            <a:r>
              <a:rPr lang="en-US"/>
              <a:t>belongs</a:t>
            </a:r>
            <a:r>
              <a:rPr lang="en-US"/>
              <a:t> to a class </a:t>
            </a:r>
            <a:r>
              <a:rPr i="1" lang="en-US"/>
              <a:t>c</a:t>
            </a:r>
            <a:r>
              <a:rPr lang="en-US"/>
              <a:t> given the words </a:t>
            </a:r>
            <a:r>
              <a:rPr i="1" lang="en-US"/>
              <a:t>x </a:t>
            </a:r>
            <a:r>
              <a:rPr lang="en-US"/>
              <a:t>in the text. For example, if the email contains the word “win”, what’s the change it’s spam?</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b="1" lang="en-US"/>
              <a:t>P(c) is the class prior probability </a:t>
            </a:r>
            <a:r>
              <a:rPr lang="en-US"/>
              <a:t>or the overall probability of seeing class </a:t>
            </a:r>
            <a:r>
              <a:rPr i="1" lang="en-US"/>
              <a:t>c </a:t>
            </a:r>
            <a:r>
              <a:rPr lang="en-US"/>
              <a:t>in general, without looking at the text. So if 30% of all emails in our corpus are span, then P(spam) would equal 0.3.</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b="1" lang="en-US"/>
              <a:t>P(x|c) is the likelihood. </a:t>
            </a:r>
            <a:r>
              <a:rPr lang="en-US"/>
              <a:t>This is the probability of seeing the </a:t>
            </a:r>
            <a:r>
              <a:rPr lang="en-US"/>
              <a:t>words </a:t>
            </a:r>
            <a:r>
              <a:rPr i="1" lang="en-US"/>
              <a:t>x </a:t>
            </a:r>
            <a:r>
              <a:rPr lang="en-US"/>
              <a:t>in the text if we already know it belongs to class </a:t>
            </a:r>
            <a:r>
              <a:rPr i="1" lang="en-US"/>
              <a:t>c. </a:t>
            </a:r>
            <a:r>
              <a:rPr lang="en-US"/>
              <a:t>For example, how likely is the word “win” to appear in an email we know is spam?</a:t>
            </a:r>
            <a:endParaRPr/>
          </a:p>
          <a:p>
            <a:pPr indent="0" lvl="0" marL="457200" rtl="0" algn="l">
              <a:spcBef>
                <a:spcPts val="0"/>
              </a:spcBef>
              <a:spcAft>
                <a:spcPts val="0"/>
              </a:spcAft>
              <a:buNone/>
            </a:pPr>
            <a:r>
              <a:t/>
            </a:r>
            <a:endParaRPr/>
          </a:p>
          <a:p>
            <a:pPr indent="-298450" lvl="0" marL="457200" rtl="0" algn="l">
              <a:spcBef>
                <a:spcPts val="0"/>
              </a:spcBef>
              <a:spcAft>
                <a:spcPts val="0"/>
              </a:spcAft>
              <a:buSzPts val="1100"/>
              <a:buChar char="●"/>
            </a:pPr>
            <a:r>
              <a:rPr b="1" lang="en-US"/>
              <a:t>P(x) is the predictor prior probability </a:t>
            </a:r>
            <a:r>
              <a:rPr lang="en-US"/>
              <a:t>or the overall probability of seeing the words </a:t>
            </a:r>
            <a:r>
              <a:rPr i="1" lang="en-US"/>
              <a:t>x </a:t>
            </a:r>
            <a:r>
              <a:rPr lang="en-US"/>
              <a:t>in any text, whether it’s spam or not. This acts as normalizing factor to make the probabilities add up correctly. </a:t>
            </a:r>
            <a:endParaRPr/>
          </a:p>
        </p:txBody>
      </p:sp>
      <p:sp>
        <p:nvSpPr>
          <p:cNvPr id="419" name="Google Shape;419;g34de32e2262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34de32e2262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JOSE</a:t>
            </a:r>
            <a:endParaRPr/>
          </a:p>
          <a:p>
            <a:pPr indent="0" lvl="0" marL="0" rtl="0" algn="l">
              <a:spcBef>
                <a:spcPts val="0"/>
              </a:spcBef>
              <a:spcAft>
                <a:spcPts val="0"/>
              </a:spcAft>
              <a:buNone/>
            </a:pPr>
            <a:r>
              <a:rPr lang="en-US"/>
              <a:t>This is where the independence assumption comes into play. Keeping with our spam emails example, </a:t>
            </a:r>
            <a:r>
              <a:rPr i="1" lang="en-US"/>
              <a:t>x </a:t>
            </a:r>
            <a:r>
              <a:rPr lang="en-US"/>
              <a:t>is made up of multiple words, like “win big money”. </a:t>
            </a:r>
            <a:r>
              <a:rPr i="1" lang="en-US"/>
              <a:t>x1 = win, x2 = big, x3 = money</a:t>
            </a:r>
            <a:r>
              <a:rPr lang="en-US"/>
              <a:t>.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Because Naive Bayes models assume each word’s probability is independent of others we can multiply the probabilities of each word appearing in class </a:t>
            </a:r>
            <a:r>
              <a:rPr i="1" lang="en-US"/>
              <a:t>c. </a:t>
            </a:r>
            <a:endParaRPr/>
          </a:p>
        </p:txBody>
      </p:sp>
      <p:sp>
        <p:nvSpPr>
          <p:cNvPr id="442" name="Google Shape;442;g34de32e2262_0_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34de32e2262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REID</a:t>
            </a:r>
            <a:endParaRPr/>
          </a:p>
          <a:p>
            <a:pPr indent="0" lvl="0" marL="0" rtl="0" algn="l">
              <a:spcBef>
                <a:spcPts val="0"/>
              </a:spcBef>
              <a:spcAft>
                <a:spcPts val="0"/>
              </a:spcAft>
              <a:buNone/>
            </a:pPr>
            <a:r>
              <a:rPr lang="en-US"/>
              <a:t>Putting it all together, we want to classify an email with the words “win big money” as either “spam” or “not spam”.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First we derived the class </a:t>
            </a:r>
            <a:r>
              <a:rPr lang="en-US"/>
              <a:t>prior</a:t>
            </a:r>
            <a:r>
              <a:rPr lang="en-US"/>
              <a:t> values from our training data</a:t>
            </a:r>
            <a:endParaRPr/>
          </a:p>
        </p:txBody>
      </p:sp>
      <p:sp>
        <p:nvSpPr>
          <p:cNvPr id="458" name="Google Shape;458;g34de32e2262_0_5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34de32e2262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TONY</a:t>
            </a:r>
            <a:endParaRPr/>
          </a:p>
          <a:p>
            <a:pPr indent="0" lvl="0" marL="0" rtl="0" algn="l">
              <a:spcBef>
                <a:spcPts val="0"/>
              </a:spcBef>
              <a:spcAft>
                <a:spcPts val="0"/>
              </a:spcAft>
              <a:buNone/>
            </a:pPr>
            <a:r>
              <a:rPr lang="en-US"/>
              <a:t>Next, Naive Bayes models calculate the likelihood also from the training data.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472" name="Google Shape;472;g34de32e2262_0_7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34de32e2262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TONY</a:t>
            </a:r>
            <a:endParaRPr/>
          </a:p>
          <a:p>
            <a:pPr indent="0" lvl="0" marL="0" rtl="0" algn="l">
              <a:spcBef>
                <a:spcPts val="0"/>
              </a:spcBef>
              <a:spcAft>
                <a:spcPts val="0"/>
              </a:spcAft>
              <a:buNone/>
            </a:pPr>
            <a:r>
              <a:rPr lang="en-US"/>
              <a:t>Our numerator is the multiplication of our </a:t>
            </a:r>
            <a:r>
              <a:rPr lang="en-US"/>
              <a:t>likelihood </a:t>
            </a:r>
            <a:r>
              <a:rPr lang="en-US">
                <a:solidFill>
                  <a:schemeClr val="dk1"/>
                </a:solidFill>
              </a:rPr>
              <a:t>words </a:t>
            </a:r>
            <a:r>
              <a:rPr i="1" lang="en-US">
                <a:solidFill>
                  <a:schemeClr val="dk1"/>
                </a:solidFill>
              </a:rPr>
              <a:t>x </a:t>
            </a:r>
            <a:r>
              <a:rPr lang="en-US">
                <a:solidFill>
                  <a:schemeClr val="dk1"/>
                </a:solidFill>
              </a:rPr>
              <a:t>in the text if we already know it belongs to class </a:t>
            </a:r>
            <a:r>
              <a:rPr i="1" lang="en-US">
                <a:solidFill>
                  <a:schemeClr val="dk1"/>
                </a:solidFill>
              </a:rPr>
              <a:t>c </a:t>
            </a:r>
            <a:r>
              <a:rPr lang="en-US">
                <a:solidFill>
                  <a:schemeClr val="dk1"/>
                </a:solidFill>
              </a:rPr>
              <a:t>by our class prior probability or overall probability of seeing class </a:t>
            </a:r>
            <a:r>
              <a:rPr i="1" lang="en-US">
                <a:solidFill>
                  <a:schemeClr val="dk1"/>
                </a:solidFill>
              </a:rPr>
              <a:t>c </a:t>
            </a:r>
            <a:r>
              <a:rPr lang="en-US">
                <a:solidFill>
                  <a:schemeClr val="dk1"/>
                </a:solidFill>
              </a:rPr>
              <a:t>in general, without looking at the text.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US">
                <a:solidFill>
                  <a:schemeClr val="dk1"/>
                </a:solidFill>
              </a:rPr>
              <a:t>For the denominators, this value is the same for either class because it’s the combined chance of seeing our target words, in this case “win big money” in any email, spam or not. We don’t actually have to explicitly calculate this value but can go forward by comparing our numerator values to determine if an email is spam or not.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US">
                <a:solidFill>
                  <a:schemeClr val="dk1"/>
                </a:solidFill>
              </a:rPr>
              <a:t>Given our example, because a probability of 0.018 is greater than a probability of 0.0014, the email would be classified as spam</a:t>
            </a:r>
            <a:endParaRPr>
              <a:solidFill>
                <a:schemeClr val="dk1"/>
              </a:solidFill>
            </a:endParaRPr>
          </a:p>
        </p:txBody>
      </p:sp>
      <p:sp>
        <p:nvSpPr>
          <p:cNvPr id="488" name="Google Shape;488;g34de32e2262_0_8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Marketing - REID</a:t>
            </a:r>
            <a:endParaRPr/>
          </a:p>
          <a:p>
            <a:pPr indent="0" lvl="0" marL="0" rtl="0" algn="l">
              <a:spcBef>
                <a:spcPts val="0"/>
              </a:spcBef>
              <a:spcAft>
                <a:spcPts val="0"/>
              </a:spcAft>
              <a:buNone/>
            </a:pPr>
            <a:r>
              <a:rPr lang="en-US"/>
              <a:t>Tech/Software - TONY</a:t>
            </a:r>
            <a:endParaRPr/>
          </a:p>
          <a:p>
            <a:pPr indent="0" lvl="0" marL="0" rtl="0" algn="l">
              <a:spcBef>
                <a:spcPts val="0"/>
              </a:spcBef>
              <a:spcAft>
                <a:spcPts val="0"/>
              </a:spcAft>
              <a:buNone/>
            </a:pPr>
            <a:r>
              <a:rPr lang="en-US"/>
              <a:t>Research - MILO</a:t>
            </a:r>
            <a:endParaRPr/>
          </a:p>
          <a:p>
            <a:pPr indent="0" lvl="0" marL="0" rtl="0" algn="l">
              <a:spcBef>
                <a:spcPts val="0"/>
              </a:spcBef>
              <a:spcAft>
                <a:spcPts val="0"/>
              </a:spcAft>
              <a:buNone/>
            </a:pPr>
            <a:r>
              <a:rPr lang="en-US"/>
              <a:t>Retail/E-Commerce - JOSE</a:t>
            </a:r>
            <a:endParaRPr/>
          </a:p>
        </p:txBody>
      </p:sp>
      <p:sp>
        <p:nvSpPr>
          <p:cNvPr id="506" name="Google Shape;506;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MILO</a:t>
            </a:r>
            <a:endParaRPr/>
          </a:p>
          <a:p>
            <a:pPr indent="0" lvl="0" marL="0" rtl="0" algn="l">
              <a:spcBef>
                <a:spcPts val="0"/>
              </a:spcBef>
              <a:spcAft>
                <a:spcPts val="0"/>
              </a:spcAft>
              <a:buNone/>
            </a:pPr>
            <a:r>
              <a:rPr lang="en-US"/>
              <a:t>Starting with what we mean by natural language processing, the term is fairly self-explanatory. Basically developing techniques to draw insights from textual analysis. This brings together computer science and linguistics and greatly expands the type and amount of data we have at our disposal. I think as we’ve all seen at this point, datasets include at least some textual data that needs to be preprocessed, converted to numeric values, cleaned, then used for investigation.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NLP techniques allows us to more easily analyze textual data and draw different insights from the data than if we had to change them to numerical representations. This obviously have several benefits for data science industries. Outside of strictly data/computer science fields, the ability to effectively analysis textual data opens so many doors in research, marketing/consumer interaction fields and several more. </a:t>
            </a:r>
            <a:endParaRPr/>
          </a:p>
        </p:txBody>
      </p:sp>
      <p:sp>
        <p:nvSpPr>
          <p:cNvPr id="110" name="Google Shape;110;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MILO</a:t>
            </a:r>
            <a:endParaRPr/>
          </a:p>
          <a:p>
            <a:pPr indent="0" lvl="0" marL="0" rtl="0" algn="l">
              <a:spcBef>
                <a:spcPts val="0"/>
              </a:spcBef>
              <a:spcAft>
                <a:spcPts val="0"/>
              </a:spcAft>
              <a:buNone/>
            </a:pPr>
            <a:r>
              <a:rPr lang="en-US"/>
              <a:t>Before diving into the technical </a:t>
            </a:r>
            <a:r>
              <a:rPr lang="en-US"/>
              <a:t>aspects</a:t>
            </a:r>
            <a:r>
              <a:rPr lang="en-US"/>
              <a:t> of NLP, let’s establish a common vocabulary so y’all understand what we’re talking about</a:t>
            </a:r>
            <a:endParaRPr/>
          </a:p>
        </p:txBody>
      </p:sp>
      <p:sp>
        <p:nvSpPr>
          <p:cNvPr id="123" name="Google Shape;123;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REID</a:t>
            </a:r>
            <a:endParaRPr/>
          </a:p>
        </p:txBody>
      </p:sp>
      <p:sp>
        <p:nvSpPr>
          <p:cNvPr id="137" name="Google Shape;137;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4b94eea4b4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JOSE</a:t>
            </a:r>
            <a:endParaRPr/>
          </a:p>
        </p:txBody>
      </p:sp>
      <p:sp>
        <p:nvSpPr>
          <p:cNvPr id="150" name="Google Shape;150;g34b94eea4b4_0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34a35c5d0e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TONY</a:t>
            </a:r>
            <a:endParaRPr/>
          </a:p>
          <a:p>
            <a:pPr indent="0" lvl="0" marL="0" rtl="0" algn="l">
              <a:spcBef>
                <a:spcPts val="0"/>
              </a:spcBef>
              <a:spcAft>
                <a:spcPts val="0"/>
              </a:spcAft>
              <a:buNone/>
            </a:pPr>
            <a:r>
              <a:rPr lang="en-US"/>
              <a:t>Like all analysis and modeling techniques, there are some challenges to be aware of. These fall into 4 main buckets: </a:t>
            </a:r>
            <a:r>
              <a:rPr lang="en-US"/>
              <a:t>unsurprisingly</a:t>
            </a:r>
            <a:r>
              <a:rPr lang="en-US"/>
              <a:t> we have to deal with both raw data and clean but ultimately unstructured data. We then must consider how NLP models extract and utilize meaning and context from texts. Finally, we’ll explore some intermediate techniques for scaling up our models. </a:t>
            </a:r>
            <a:endParaRPr/>
          </a:p>
        </p:txBody>
      </p:sp>
      <p:sp>
        <p:nvSpPr>
          <p:cNvPr id="163" name="Google Shape;163;g34a35c5d0ee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40000"/>
              </a:lnSpc>
              <a:spcBef>
                <a:spcPts val="0"/>
              </a:spcBef>
              <a:spcAft>
                <a:spcPts val="0"/>
              </a:spcAft>
              <a:buClr>
                <a:schemeClr val="dk1"/>
              </a:buClr>
              <a:buFont typeface="Arial"/>
              <a:buNone/>
            </a:pPr>
            <a:r>
              <a:rPr lang="en-US" sz="1200">
                <a:solidFill>
                  <a:schemeClr val="dk1"/>
                </a:solidFill>
              </a:rPr>
              <a:t>TONY</a:t>
            </a:r>
            <a:endParaRPr sz="1200">
              <a:solidFill>
                <a:schemeClr val="dk1"/>
              </a:solidFill>
            </a:endParaRPr>
          </a:p>
        </p:txBody>
      </p:sp>
      <p:sp>
        <p:nvSpPr>
          <p:cNvPr id="195" name="Google Shape;195;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JOSE - C</a:t>
            </a:r>
            <a:r>
              <a:rPr lang="en-US"/>
              <a:t>onverts raw text data into a format structure that the machine learning model can process. This is useful for tasks such as classification, sentiment analysis or named entity recognition (NER)</a:t>
            </a:r>
            <a:endParaRPr/>
          </a:p>
        </p:txBody>
      </p:sp>
      <p:sp>
        <p:nvSpPr>
          <p:cNvPr id="216" name="Google Shape;216;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2.png"/><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2.png"/><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8.png"/><Relationship Id="rId4" Type="http://schemas.openxmlformats.org/officeDocument/2006/relationships/image" Target="../media/image2.png"/><Relationship Id="rId5"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2.png"/><Relationship Id="rId4"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6.png"/><Relationship Id="rId4" Type="http://schemas.openxmlformats.org/officeDocument/2006/relationships/image" Target="../media/image13.png"/><Relationship Id="rId5"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ata Privacy Training Presentation" type="blank">
  <p:cSld name="BLANK">
    <p:bg>
      <p:bgPr>
        <a:solidFill>
          <a:schemeClr val="dk1"/>
        </a:solidFill>
      </p:bgPr>
    </p:bg>
    <p:spTree>
      <p:nvGrpSpPr>
        <p:cNvPr id="8" name="Shape 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3"/>
          <p:cNvSpPr txBox="1"/>
          <p:nvPr>
            <p:ph type="ctrTitle"/>
          </p:nvPr>
        </p:nvSpPr>
        <p:spPr>
          <a:xfrm>
            <a:off x="973875" y="659500"/>
            <a:ext cx="16257000" cy="1470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7200"/>
              <a:buNone/>
              <a:defRPr sz="7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 name="Google Shape;11;p3"/>
          <p:cNvSpPr txBox="1"/>
          <p:nvPr>
            <p:ph idx="1" type="subTitle"/>
          </p:nvPr>
        </p:nvSpPr>
        <p:spPr>
          <a:xfrm>
            <a:off x="5486450" y="2390175"/>
            <a:ext cx="6770700" cy="700800"/>
          </a:xfrm>
          <a:prstGeom prst="rect">
            <a:avLst/>
          </a:prstGeom>
          <a:noFill/>
          <a:ln>
            <a:noFill/>
          </a:ln>
        </p:spPr>
        <p:txBody>
          <a:bodyPr anchorCtr="0" anchor="t" bIns="45700" lIns="91425" spcFirstLastPara="1" rIns="91425" wrap="square" tIns="45700">
            <a:normAutofit/>
          </a:bodyPr>
          <a:lstStyle>
            <a:lvl1pPr lvl="0">
              <a:spcBef>
                <a:spcPts val="640"/>
              </a:spcBef>
              <a:spcAft>
                <a:spcPts val="0"/>
              </a:spcAft>
              <a:buSzPts val="3200"/>
              <a:buNone/>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2" name="Google Shape;12;p3"/>
          <p:cNvSpPr/>
          <p:nvPr/>
        </p:nvSpPr>
        <p:spPr>
          <a:xfrm>
            <a:off x="-3273550" y="2542583"/>
            <a:ext cx="8572500" cy="8239125"/>
          </a:xfrm>
          <a:custGeom>
            <a:rect b="b" l="l" r="r" t="t"/>
            <a:pathLst>
              <a:path extrusionOk="0" h="8239125" w="8572500">
                <a:moveTo>
                  <a:pt x="0" y="0"/>
                </a:moveTo>
                <a:lnTo>
                  <a:pt x="8572500" y="0"/>
                </a:lnTo>
                <a:lnTo>
                  <a:pt x="8572500" y="8239125"/>
                </a:lnTo>
                <a:lnTo>
                  <a:pt x="0" y="8239125"/>
                </a:lnTo>
                <a:lnTo>
                  <a:pt x="0" y="0"/>
                </a:lnTo>
                <a:close/>
              </a:path>
            </a:pathLst>
          </a:custGeom>
          <a:blipFill rotWithShape="1">
            <a:blip r:embed="rId2">
              <a:alphaModFix/>
            </a:blip>
            <a:stretch>
              <a:fillRect b="0" l="0" r="-109" t="0"/>
            </a:stretch>
          </a:blipFill>
          <a:ln>
            <a:noFill/>
          </a:ln>
        </p:spPr>
      </p:sp>
      <p:sp>
        <p:nvSpPr>
          <p:cNvPr id="13" name="Google Shape;13;p3"/>
          <p:cNvSpPr/>
          <p:nvPr/>
        </p:nvSpPr>
        <p:spPr>
          <a:xfrm>
            <a:off x="12069880" y="4865740"/>
            <a:ext cx="10767347" cy="6446949"/>
          </a:xfrm>
          <a:custGeom>
            <a:rect b="b" l="l" r="r" t="t"/>
            <a:pathLst>
              <a:path extrusionOk="0" h="6446949" w="10767347">
                <a:moveTo>
                  <a:pt x="0" y="0"/>
                </a:moveTo>
                <a:lnTo>
                  <a:pt x="10767347" y="0"/>
                </a:lnTo>
                <a:lnTo>
                  <a:pt x="10767347" y="6446949"/>
                </a:lnTo>
                <a:lnTo>
                  <a:pt x="0" y="6446949"/>
                </a:lnTo>
                <a:lnTo>
                  <a:pt x="0" y="0"/>
                </a:lnTo>
                <a:close/>
              </a:path>
            </a:pathLst>
          </a:custGeom>
          <a:blipFill rotWithShape="1">
            <a:blip r:embed="rId3">
              <a:alphaModFix/>
            </a:blip>
            <a:stretch>
              <a:fillRect b="0" l="0" r="0" t="0"/>
            </a:stretch>
          </a:blipFill>
          <a:ln>
            <a:noFill/>
          </a:ln>
        </p:spPr>
      </p:sp>
      <p:sp>
        <p:nvSpPr>
          <p:cNvPr id="14" name="Google Shape;14;p3"/>
          <p:cNvSpPr/>
          <p:nvPr/>
        </p:nvSpPr>
        <p:spPr>
          <a:xfrm>
            <a:off x="-566134" y="5025929"/>
            <a:ext cx="5786510" cy="1222400"/>
          </a:xfrm>
          <a:custGeom>
            <a:rect b="b" l="l" r="r" t="t"/>
            <a:pathLst>
              <a:path extrusionOk="0" h="1222400" w="5786510">
                <a:moveTo>
                  <a:pt x="0" y="0"/>
                </a:moveTo>
                <a:lnTo>
                  <a:pt x="5786510" y="0"/>
                </a:lnTo>
                <a:lnTo>
                  <a:pt x="5786510" y="1222401"/>
                </a:lnTo>
                <a:lnTo>
                  <a:pt x="0" y="1222401"/>
                </a:lnTo>
                <a:lnTo>
                  <a:pt x="0" y="0"/>
                </a:lnTo>
                <a:close/>
              </a:path>
            </a:pathLst>
          </a:custGeom>
          <a:blipFill rotWithShape="1">
            <a:blip r:embed="rId4">
              <a:alphaModFix/>
            </a:blip>
            <a:stretch>
              <a:fillRect b="0" l="0" r="0" t="0"/>
            </a:stretch>
          </a:blipFill>
          <a:ln>
            <a:noFill/>
          </a:ln>
        </p:spPr>
      </p:sp>
      <p:sp>
        <p:nvSpPr>
          <p:cNvPr id="15" name="Google Shape;15;p3"/>
          <p:cNvSpPr/>
          <p:nvPr/>
        </p:nvSpPr>
        <p:spPr>
          <a:xfrm>
            <a:off x="12510895" y="7710737"/>
            <a:ext cx="5786510" cy="1222400"/>
          </a:xfrm>
          <a:custGeom>
            <a:rect b="b" l="l" r="r" t="t"/>
            <a:pathLst>
              <a:path extrusionOk="0" h="1222400" w="5786510">
                <a:moveTo>
                  <a:pt x="0" y="0"/>
                </a:moveTo>
                <a:lnTo>
                  <a:pt x="5786510" y="0"/>
                </a:lnTo>
                <a:lnTo>
                  <a:pt x="5786510" y="1222401"/>
                </a:lnTo>
                <a:lnTo>
                  <a:pt x="0" y="1222401"/>
                </a:lnTo>
                <a:lnTo>
                  <a:pt x="0" y="0"/>
                </a:lnTo>
                <a:close/>
              </a:path>
            </a:pathLst>
          </a:custGeom>
          <a:blipFill rotWithShape="1">
            <a:blip r:embed="rId4">
              <a:alphaModFix/>
            </a:blip>
            <a:stretch>
              <a:fillRect b="0" l="0" r="0" t="0"/>
            </a:stretch>
          </a:blipFill>
          <a:ln>
            <a:noFill/>
          </a:ln>
        </p:spPr>
      </p:sp>
      <p:sp>
        <p:nvSpPr>
          <p:cNvPr id="16" name="Google Shape;16;p3"/>
          <p:cNvSpPr/>
          <p:nvPr/>
        </p:nvSpPr>
        <p:spPr>
          <a:xfrm>
            <a:off x="136276" y="5637130"/>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5">
              <a:alphaModFix/>
            </a:blip>
            <a:stretch>
              <a:fillRect b="0" l="0" r="0" t="0"/>
            </a:stretch>
          </a:blipFill>
          <a:ln>
            <a:noFill/>
          </a:ln>
        </p:spPr>
      </p:sp>
      <p:sp>
        <p:nvSpPr>
          <p:cNvPr id="17" name="Google Shape;17;p3"/>
          <p:cNvSpPr/>
          <p:nvPr/>
        </p:nvSpPr>
        <p:spPr>
          <a:xfrm>
            <a:off x="13213304" y="8321937"/>
            <a:ext cx="5786510" cy="936363"/>
          </a:xfrm>
          <a:custGeom>
            <a:rect b="b" l="l" r="r" t="t"/>
            <a:pathLst>
              <a:path extrusionOk="0" h="936363" w="5786510">
                <a:moveTo>
                  <a:pt x="0" y="0"/>
                </a:moveTo>
                <a:lnTo>
                  <a:pt x="5786511" y="0"/>
                </a:lnTo>
                <a:lnTo>
                  <a:pt x="5786511" y="936363"/>
                </a:lnTo>
                <a:lnTo>
                  <a:pt x="0" y="936363"/>
                </a:lnTo>
                <a:lnTo>
                  <a:pt x="0" y="0"/>
                </a:lnTo>
                <a:close/>
              </a:path>
            </a:pathLst>
          </a:custGeom>
          <a:blipFill rotWithShape="1">
            <a:blip r:embed="rId5">
              <a:alphaModFix/>
            </a:blip>
            <a:stretch>
              <a:fillRect b="0" l="0" r="0" t="0"/>
            </a:stretch>
          </a:blip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8" name="Shape 18"/>
        <p:cNvGrpSpPr/>
        <p:nvPr/>
      </p:nvGrpSpPr>
      <p:grpSpPr>
        <a:xfrm>
          <a:off x="0" y="0"/>
          <a:ext cx="0" cy="0"/>
          <a:chOff x="0" y="0"/>
          <a:chExt cx="0" cy="0"/>
        </a:xfrm>
      </p:grpSpPr>
      <p:sp>
        <p:nvSpPr>
          <p:cNvPr id="19" name="Google Shape;19;p4"/>
          <p:cNvSpPr txBox="1"/>
          <p:nvPr>
            <p:ph type="title"/>
          </p:nvPr>
        </p:nvSpPr>
        <p:spPr>
          <a:xfrm>
            <a:off x="1374800" y="787750"/>
            <a:ext cx="16629600" cy="1143000"/>
          </a:xfrm>
          <a:prstGeom prst="rect">
            <a:avLst/>
          </a:prstGeom>
          <a:noFill/>
          <a:ln>
            <a:noFill/>
          </a:ln>
        </p:spPr>
        <p:txBody>
          <a:bodyPr anchorCtr="0" anchor="ctr" bIns="45700" lIns="91425" spcFirstLastPara="1" rIns="91425" wrap="square" tIns="45700">
            <a:normAutofit/>
          </a:bodyPr>
          <a:lstStyle>
            <a:lvl1pPr lvl="0">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 name="Google Shape;20;p4"/>
          <p:cNvSpPr txBox="1"/>
          <p:nvPr>
            <p:ph idx="1" type="body"/>
          </p:nvPr>
        </p:nvSpPr>
        <p:spPr>
          <a:xfrm>
            <a:off x="1258725" y="2561250"/>
            <a:ext cx="8229600" cy="45261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1" name="Google Shape;21;p4"/>
          <p:cNvSpPr/>
          <p:nvPr/>
        </p:nvSpPr>
        <p:spPr>
          <a:xfrm>
            <a:off x="11160104" y="2792569"/>
            <a:ext cx="9845270" cy="12703574"/>
          </a:xfrm>
          <a:custGeom>
            <a:rect b="b" l="l" r="r" t="t"/>
            <a:pathLst>
              <a:path extrusionOk="0" h="12703574" w="9845270">
                <a:moveTo>
                  <a:pt x="0" y="0"/>
                </a:moveTo>
                <a:lnTo>
                  <a:pt x="9845270" y="0"/>
                </a:lnTo>
                <a:lnTo>
                  <a:pt x="9845270" y="12703574"/>
                </a:lnTo>
                <a:lnTo>
                  <a:pt x="0" y="12703574"/>
                </a:lnTo>
                <a:lnTo>
                  <a:pt x="0" y="0"/>
                </a:lnTo>
                <a:close/>
              </a:path>
            </a:pathLst>
          </a:custGeom>
          <a:blipFill rotWithShape="1">
            <a:blip r:embed="rId2">
              <a:alphaModFix/>
            </a:blip>
            <a:stretch>
              <a:fillRect b="0" l="0" r="0" t="0"/>
            </a:stretch>
          </a:blipFill>
          <a:ln>
            <a:noFill/>
          </a:ln>
        </p:spPr>
      </p:sp>
      <p:sp>
        <p:nvSpPr>
          <p:cNvPr id="22" name="Google Shape;22;p4"/>
          <p:cNvSpPr/>
          <p:nvPr/>
        </p:nvSpPr>
        <p:spPr>
          <a:xfrm>
            <a:off x="13854144" y="3598338"/>
            <a:ext cx="7315200" cy="1545336"/>
          </a:xfrm>
          <a:custGeom>
            <a:rect b="b" l="l" r="r" t="t"/>
            <a:pathLst>
              <a:path extrusionOk="0" h="1545336" w="7315200">
                <a:moveTo>
                  <a:pt x="0" y="0"/>
                </a:moveTo>
                <a:lnTo>
                  <a:pt x="7315200" y="0"/>
                </a:lnTo>
                <a:lnTo>
                  <a:pt x="7315200" y="1545336"/>
                </a:lnTo>
                <a:lnTo>
                  <a:pt x="0" y="1545336"/>
                </a:lnTo>
                <a:lnTo>
                  <a:pt x="0" y="0"/>
                </a:lnTo>
                <a:close/>
              </a:path>
            </a:pathLst>
          </a:custGeom>
          <a:blipFill rotWithShape="1">
            <a:blip r:embed="rId3">
              <a:alphaModFix/>
            </a:blip>
            <a:stretch>
              <a:fillRect b="0" l="0" r="0" t="0"/>
            </a:stretch>
          </a:blipFill>
          <a:ln>
            <a:noFill/>
          </a:ln>
        </p:spPr>
      </p:sp>
      <p:sp>
        <p:nvSpPr>
          <p:cNvPr id="23" name="Google Shape;23;p4"/>
          <p:cNvSpPr/>
          <p:nvPr/>
        </p:nvSpPr>
        <p:spPr>
          <a:xfrm>
            <a:off x="12349259" y="4587998"/>
            <a:ext cx="4713606" cy="762747"/>
          </a:xfrm>
          <a:custGeom>
            <a:rect b="b" l="l" r="r" t="t"/>
            <a:pathLst>
              <a:path extrusionOk="0" h="762747" w="4713606">
                <a:moveTo>
                  <a:pt x="0" y="0"/>
                </a:moveTo>
                <a:lnTo>
                  <a:pt x="4713606" y="0"/>
                </a:lnTo>
                <a:lnTo>
                  <a:pt x="4713606" y="762747"/>
                </a:lnTo>
                <a:lnTo>
                  <a:pt x="0" y="762747"/>
                </a:lnTo>
                <a:lnTo>
                  <a:pt x="0" y="0"/>
                </a:lnTo>
                <a:close/>
              </a:path>
            </a:pathLst>
          </a:custGeom>
          <a:blipFill rotWithShape="1">
            <a:blip r:embed="rId4">
              <a:alphaModFix/>
            </a:blip>
            <a:stretch>
              <a:fillRect b="0" l="0" r="0" t="0"/>
            </a:stretch>
          </a:blipFill>
          <a:ln>
            <a:noFill/>
          </a:ln>
        </p:spPr>
      </p:sp>
      <p:sp>
        <p:nvSpPr>
          <p:cNvPr id="24" name="Google Shape;24;p4"/>
          <p:cNvSpPr/>
          <p:nvPr/>
        </p:nvSpPr>
        <p:spPr>
          <a:xfrm>
            <a:off x="-1939849" y="8802155"/>
            <a:ext cx="5637751" cy="912291"/>
          </a:xfrm>
          <a:custGeom>
            <a:rect b="b" l="l" r="r" t="t"/>
            <a:pathLst>
              <a:path extrusionOk="0" h="912291" w="5637751">
                <a:moveTo>
                  <a:pt x="0" y="0"/>
                </a:moveTo>
                <a:lnTo>
                  <a:pt x="5637751" y="0"/>
                </a:lnTo>
                <a:lnTo>
                  <a:pt x="5637751" y="912290"/>
                </a:lnTo>
                <a:lnTo>
                  <a:pt x="0" y="912290"/>
                </a:lnTo>
                <a:lnTo>
                  <a:pt x="0" y="0"/>
                </a:lnTo>
                <a:close/>
              </a:path>
            </a:pathLst>
          </a:custGeom>
          <a:blipFill rotWithShape="1">
            <a:blip r:embed="rId4">
              <a:alphaModFix/>
            </a:blip>
            <a:stretch>
              <a:fillRect b="0" l="0" r="0" t="0"/>
            </a:stretch>
          </a:blip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5" name="Shape 25"/>
        <p:cNvGrpSpPr/>
        <p:nvPr/>
      </p:nvGrpSpPr>
      <p:grpSpPr>
        <a:xfrm>
          <a:off x="0" y="0"/>
          <a:ext cx="0" cy="0"/>
          <a:chOff x="0" y="0"/>
          <a:chExt cx="0" cy="0"/>
        </a:xfrm>
      </p:grpSpPr>
      <p:sp>
        <p:nvSpPr>
          <p:cNvPr id="26" name="Google Shape;26;p5"/>
          <p:cNvSpPr txBox="1"/>
          <p:nvPr>
            <p:ph type="title"/>
          </p:nvPr>
        </p:nvSpPr>
        <p:spPr>
          <a:xfrm>
            <a:off x="1383237" y="777425"/>
            <a:ext cx="15643500" cy="13620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7200"/>
              <a:buFont typeface="Calibri"/>
              <a:buNone/>
              <a:defRPr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5"/>
          <p:cNvSpPr txBox="1"/>
          <p:nvPr>
            <p:ph idx="1" type="body"/>
          </p:nvPr>
        </p:nvSpPr>
        <p:spPr>
          <a:xfrm>
            <a:off x="1307013" y="4708438"/>
            <a:ext cx="7772400" cy="1500300"/>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SzPts val="2400"/>
              <a:buNone/>
              <a:defRPr sz="2400"/>
            </a:lvl1pPr>
            <a:lvl2pPr indent="-228600" lvl="1" marL="914400" algn="l">
              <a:spcBef>
                <a:spcPts val="360"/>
              </a:spcBef>
              <a:spcAft>
                <a:spcPts val="0"/>
              </a:spcAft>
              <a:buSzPts val="2400"/>
              <a:buNone/>
              <a:defRPr sz="2400"/>
            </a:lvl2pPr>
            <a:lvl3pPr indent="-228600" lvl="2" marL="1371600" algn="l">
              <a:spcBef>
                <a:spcPts val="320"/>
              </a:spcBef>
              <a:spcAft>
                <a:spcPts val="0"/>
              </a:spcAft>
              <a:buSzPts val="2400"/>
              <a:buNone/>
              <a:defRPr/>
            </a:lvl3pPr>
            <a:lvl4pPr indent="-228600" lvl="3" marL="1828800" algn="l">
              <a:spcBef>
                <a:spcPts val="280"/>
              </a:spcBef>
              <a:spcAft>
                <a:spcPts val="0"/>
              </a:spcAft>
              <a:buSzPts val="2400"/>
              <a:buNone/>
              <a:defRPr sz="2400"/>
            </a:lvl4pPr>
            <a:lvl5pPr indent="-228600" lvl="4" marL="2286000" algn="l">
              <a:spcBef>
                <a:spcPts val="280"/>
              </a:spcBef>
              <a:spcAft>
                <a:spcPts val="0"/>
              </a:spcAft>
              <a:buSzPts val="2400"/>
              <a:buNone/>
              <a:defRPr sz="2400"/>
            </a:lvl5pPr>
            <a:lvl6pPr indent="-228600" lvl="5" marL="2743200" algn="l">
              <a:spcBef>
                <a:spcPts val="280"/>
              </a:spcBef>
              <a:spcAft>
                <a:spcPts val="0"/>
              </a:spcAft>
              <a:buSzPts val="2400"/>
              <a:buNone/>
              <a:defRPr sz="2400"/>
            </a:lvl6pPr>
            <a:lvl7pPr indent="-228600" lvl="6" marL="3200400" algn="l">
              <a:spcBef>
                <a:spcPts val="280"/>
              </a:spcBef>
              <a:spcAft>
                <a:spcPts val="0"/>
              </a:spcAft>
              <a:buSzPts val="2400"/>
              <a:buNone/>
              <a:defRPr sz="2400"/>
            </a:lvl7pPr>
            <a:lvl8pPr indent="-228600" lvl="7" marL="3657600" algn="l">
              <a:spcBef>
                <a:spcPts val="280"/>
              </a:spcBef>
              <a:spcAft>
                <a:spcPts val="0"/>
              </a:spcAft>
              <a:buSzPts val="2400"/>
              <a:buNone/>
              <a:defRPr sz="2400"/>
            </a:lvl8pPr>
            <a:lvl9pPr indent="-228600" lvl="8" marL="4114800" algn="l">
              <a:spcBef>
                <a:spcPts val="280"/>
              </a:spcBef>
              <a:spcAft>
                <a:spcPts val="0"/>
              </a:spcAft>
              <a:buSzPts val="2400"/>
              <a:buNone/>
              <a:defRPr sz="2400"/>
            </a:lvl9pPr>
          </a:lstStyle>
          <a:p/>
        </p:txBody>
      </p:sp>
      <p:sp>
        <p:nvSpPr>
          <p:cNvPr id="28" name="Google Shape;28;p5"/>
          <p:cNvSpPr/>
          <p:nvPr/>
        </p:nvSpPr>
        <p:spPr>
          <a:xfrm rot="2839866">
            <a:off x="10450855" y="3052361"/>
            <a:ext cx="10008307" cy="12927861"/>
          </a:xfrm>
          <a:custGeom>
            <a:rect b="b" l="l" r="r" t="t"/>
            <a:pathLst>
              <a:path extrusionOk="0" h="12932833" w="10012156">
                <a:moveTo>
                  <a:pt x="0" y="0"/>
                </a:moveTo>
                <a:lnTo>
                  <a:pt x="10012156" y="0"/>
                </a:lnTo>
                <a:lnTo>
                  <a:pt x="10012156" y="12932833"/>
                </a:lnTo>
                <a:lnTo>
                  <a:pt x="0" y="12932833"/>
                </a:lnTo>
                <a:lnTo>
                  <a:pt x="0" y="0"/>
                </a:lnTo>
                <a:close/>
              </a:path>
            </a:pathLst>
          </a:custGeom>
          <a:blipFill rotWithShape="1">
            <a:blip r:embed="rId2">
              <a:alphaModFix/>
            </a:blip>
            <a:stretch>
              <a:fillRect b="0" l="-279" r="-549" t="-729"/>
            </a:stretch>
          </a:blipFill>
          <a:ln>
            <a:noFill/>
          </a:ln>
        </p:spPr>
      </p:sp>
      <p:sp>
        <p:nvSpPr>
          <p:cNvPr id="29" name="Google Shape;29;p5"/>
          <p:cNvSpPr/>
          <p:nvPr/>
        </p:nvSpPr>
        <p:spPr>
          <a:xfrm>
            <a:off x="13234713" y="6595748"/>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3">
              <a:alphaModFix/>
            </a:blip>
            <a:stretch>
              <a:fillRect b="0" l="0" r="0" t="0"/>
            </a:stretch>
          </a:blipFill>
          <a:ln>
            <a:noFill/>
          </a:ln>
        </p:spPr>
      </p:sp>
      <p:sp>
        <p:nvSpPr>
          <p:cNvPr id="30" name="Google Shape;30;p5"/>
          <p:cNvSpPr/>
          <p:nvPr/>
        </p:nvSpPr>
        <p:spPr>
          <a:xfrm>
            <a:off x="13163206" y="8262967"/>
            <a:ext cx="5786510" cy="936363"/>
          </a:xfrm>
          <a:custGeom>
            <a:rect b="b" l="l" r="r" t="t"/>
            <a:pathLst>
              <a:path extrusionOk="0" h="936363" w="5786510">
                <a:moveTo>
                  <a:pt x="0" y="0"/>
                </a:moveTo>
                <a:lnTo>
                  <a:pt x="5786510" y="0"/>
                </a:lnTo>
                <a:lnTo>
                  <a:pt x="5786510" y="936363"/>
                </a:lnTo>
                <a:lnTo>
                  <a:pt x="0" y="936363"/>
                </a:lnTo>
                <a:lnTo>
                  <a:pt x="0" y="0"/>
                </a:lnTo>
                <a:close/>
              </a:path>
            </a:pathLst>
          </a:custGeom>
          <a:blipFill rotWithShape="1">
            <a:blip r:embed="rId4">
              <a:alphaModFix/>
            </a:blip>
            <a:stretch>
              <a:fillRect b="0" l="0" r="0" t="0"/>
            </a:stretch>
          </a:blip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1" name="Shape 31"/>
        <p:cNvGrpSpPr/>
        <p:nvPr/>
      </p:nvGrpSpPr>
      <p:grpSpPr>
        <a:xfrm>
          <a:off x="0" y="0"/>
          <a:ext cx="0" cy="0"/>
          <a:chOff x="0" y="0"/>
          <a:chExt cx="0" cy="0"/>
        </a:xfrm>
      </p:grpSpPr>
      <p:sp>
        <p:nvSpPr>
          <p:cNvPr id="32" name="Google Shape;32;p6"/>
          <p:cNvSpPr/>
          <p:nvPr/>
        </p:nvSpPr>
        <p:spPr>
          <a:xfrm>
            <a:off x="-4507375" y="2161833"/>
            <a:ext cx="8572500" cy="8239125"/>
          </a:xfrm>
          <a:custGeom>
            <a:rect b="b" l="l" r="r" t="t"/>
            <a:pathLst>
              <a:path extrusionOk="0" h="8239125" w="8572500">
                <a:moveTo>
                  <a:pt x="0" y="0"/>
                </a:moveTo>
                <a:lnTo>
                  <a:pt x="8572500" y="0"/>
                </a:lnTo>
                <a:lnTo>
                  <a:pt x="8572500" y="8239125"/>
                </a:lnTo>
                <a:lnTo>
                  <a:pt x="0" y="8239125"/>
                </a:lnTo>
                <a:lnTo>
                  <a:pt x="0" y="0"/>
                </a:lnTo>
                <a:close/>
              </a:path>
            </a:pathLst>
          </a:custGeom>
          <a:blipFill rotWithShape="1">
            <a:blip r:embed="rId2">
              <a:alphaModFix/>
            </a:blip>
            <a:stretch>
              <a:fillRect b="0" l="0" r="-109" t="0"/>
            </a:stretch>
          </a:blipFill>
          <a:ln>
            <a:noFill/>
          </a:ln>
        </p:spPr>
      </p:sp>
      <p:sp>
        <p:nvSpPr>
          <p:cNvPr id="33" name="Google Shape;33;p6"/>
          <p:cNvSpPr/>
          <p:nvPr/>
        </p:nvSpPr>
        <p:spPr>
          <a:xfrm>
            <a:off x="12069880" y="6035440"/>
            <a:ext cx="10767347" cy="6446949"/>
          </a:xfrm>
          <a:custGeom>
            <a:rect b="b" l="l" r="r" t="t"/>
            <a:pathLst>
              <a:path extrusionOk="0" h="6446949" w="10767347">
                <a:moveTo>
                  <a:pt x="0" y="0"/>
                </a:moveTo>
                <a:lnTo>
                  <a:pt x="10767347" y="0"/>
                </a:lnTo>
                <a:lnTo>
                  <a:pt x="10767347" y="6446949"/>
                </a:lnTo>
                <a:lnTo>
                  <a:pt x="0" y="6446949"/>
                </a:lnTo>
                <a:lnTo>
                  <a:pt x="0" y="0"/>
                </a:lnTo>
                <a:close/>
              </a:path>
            </a:pathLst>
          </a:custGeom>
          <a:blipFill rotWithShape="1">
            <a:blip r:embed="rId3">
              <a:alphaModFix/>
            </a:blip>
            <a:stretch>
              <a:fillRect b="0" l="0" r="0" t="0"/>
            </a:stretch>
          </a:blipFill>
          <a:ln>
            <a:noFill/>
          </a:ln>
        </p:spPr>
      </p:sp>
      <p:sp>
        <p:nvSpPr>
          <p:cNvPr id="34" name="Google Shape;34;p6"/>
          <p:cNvSpPr/>
          <p:nvPr/>
        </p:nvSpPr>
        <p:spPr>
          <a:xfrm>
            <a:off x="-1623684" y="8016329"/>
            <a:ext cx="5786510" cy="1222400"/>
          </a:xfrm>
          <a:custGeom>
            <a:rect b="b" l="l" r="r" t="t"/>
            <a:pathLst>
              <a:path extrusionOk="0" h="1222400" w="5786510">
                <a:moveTo>
                  <a:pt x="0" y="0"/>
                </a:moveTo>
                <a:lnTo>
                  <a:pt x="5786510" y="0"/>
                </a:lnTo>
                <a:lnTo>
                  <a:pt x="5786510" y="1222401"/>
                </a:lnTo>
                <a:lnTo>
                  <a:pt x="0" y="1222401"/>
                </a:lnTo>
                <a:lnTo>
                  <a:pt x="0" y="0"/>
                </a:lnTo>
                <a:close/>
              </a:path>
            </a:pathLst>
          </a:custGeom>
          <a:blipFill rotWithShape="1">
            <a:blip r:embed="rId4">
              <a:alphaModFix/>
            </a:blip>
            <a:stretch>
              <a:fillRect b="0" l="0" r="0" t="0"/>
            </a:stretch>
          </a:blipFill>
          <a:ln>
            <a:noFill/>
          </a:ln>
        </p:spPr>
      </p:sp>
      <p:sp>
        <p:nvSpPr>
          <p:cNvPr id="35" name="Google Shape;35;p6"/>
          <p:cNvSpPr/>
          <p:nvPr/>
        </p:nvSpPr>
        <p:spPr>
          <a:xfrm>
            <a:off x="12510895" y="7710737"/>
            <a:ext cx="5786510" cy="1222400"/>
          </a:xfrm>
          <a:custGeom>
            <a:rect b="b" l="l" r="r" t="t"/>
            <a:pathLst>
              <a:path extrusionOk="0" h="1222400" w="5786510">
                <a:moveTo>
                  <a:pt x="0" y="0"/>
                </a:moveTo>
                <a:lnTo>
                  <a:pt x="5786510" y="0"/>
                </a:lnTo>
                <a:lnTo>
                  <a:pt x="5786510" y="1222401"/>
                </a:lnTo>
                <a:lnTo>
                  <a:pt x="0" y="1222401"/>
                </a:lnTo>
                <a:lnTo>
                  <a:pt x="0" y="0"/>
                </a:lnTo>
                <a:close/>
              </a:path>
            </a:pathLst>
          </a:custGeom>
          <a:blipFill rotWithShape="1">
            <a:blip r:embed="rId4">
              <a:alphaModFix/>
            </a:blip>
            <a:stretch>
              <a:fillRect b="0" l="0" r="0" t="0"/>
            </a:stretch>
          </a:blipFill>
          <a:ln>
            <a:noFill/>
          </a:ln>
        </p:spPr>
      </p:sp>
      <p:sp>
        <p:nvSpPr>
          <p:cNvPr id="36" name="Google Shape;36;p6"/>
          <p:cNvSpPr/>
          <p:nvPr/>
        </p:nvSpPr>
        <p:spPr>
          <a:xfrm>
            <a:off x="-921274" y="8627530"/>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5">
              <a:alphaModFix/>
            </a:blip>
            <a:stretch>
              <a:fillRect b="0" l="0" r="0" t="0"/>
            </a:stretch>
          </a:blipFill>
          <a:ln>
            <a:noFill/>
          </a:ln>
        </p:spPr>
      </p:sp>
      <p:sp>
        <p:nvSpPr>
          <p:cNvPr id="37" name="Google Shape;37;p6"/>
          <p:cNvSpPr/>
          <p:nvPr/>
        </p:nvSpPr>
        <p:spPr>
          <a:xfrm>
            <a:off x="13213304" y="8321937"/>
            <a:ext cx="5786510" cy="936363"/>
          </a:xfrm>
          <a:custGeom>
            <a:rect b="b" l="l" r="r" t="t"/>
            <a:pathLst>
              <a:path extrusionOk="0" h="936363" w="5786510">
                <a:moveTo>
                  <a:pt x="0" y="0"/>
                </a:moveTo>
                <a:lnTo>
                  <a:pt x="5786511" y="0"/>
                </a:lnTo>
                <a:lnTo>
                  <a:pt x="5786511" y="936363"/>
                </a:lnTo>
                <a:lnTo>
                  <a:pt x="0" y="936363"/>
                </a:lnTo>
                <a:lnTo>
                  <a:pt x="0" y="0"/>
                </a:lnTo>
                <a:close/>
              </a:path>
            </a:pathLst>
          </a:custGeom>
          <a:blipFill rotWithShape="1">
            <a:blip r:embed="rId5">
              <a:alphaModFix/>
            </a:blip>
            <a:stretch>
              <a:fillRect b="0" l="0" r="0" t="0"/>
            </a:stretch>
          </a:blipFill>
          <a:ln>
            <a:noFill/>
          </a:ln>
        </p:spPr>
      </p:sp>
      <p:sp>
        <p:nvSpPr>
          <p:cNvPr id="38" name="Google Shape;38;p6"/>
          <p:cNvSpPr txBox="1"/>
          <p:nvPr>
            <p:ph type="title"/>
          </p:nvPr>
        </p:nvSpPr>
        <p:spPr>
          <a:xfrm>
            <a:off x="795450" y="810900"/>
            <a:ext cx="167604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6"/>
          <p:cNvSpPr txBox="1"/>
          <p:nvPr>
            <p:ph idx="1" type="body"/>
          </p:nvPr>
        </p:nvSpPr>
        <p:spPr>
          <a:xfrm>
            <a:off x="3835625" y="2668075"/>
            <a:ext cx="5210700" cy="4526100"/>
          </a:xfrm>
          <a:prstGeom prst="rect">
            <a:avLst/>
          </a:prstGeom>
          <a:noFill/>
          <a:ln>
            <a:noFill/>
          </a:ln>
        </p:spPr>
        <p:txBody>
          <a:bodyPr anchorCtr="0" anchor="t" bIns="45700" lIns="91425" spcFirstLastPara="1" rIns="91425" wrap="square" tIns="45700">
            <a:normAutofit/>
          </a:bodyPr>
          <a:lstStyle>
            <a:lvl1pPr indent="-381000" lvl="0" marL="457200" algn="l">
              <a:spcBef>
                <a:spcPts val="560"/>
              </a:spcBef>
              <a:spcAft>
                <a:spcPts val="0"/>
              </a:spcAft>
              <a:buClr>
                <a:schemeClr val="dk1"/>
              </a:buClr>
              <a:buSzPts val="2400"/>
              <a:buChar char="•"/>
              <a:defRPr sz="2400"/>
            </a:lvl1pPr>
            <a:lvl2pPr indent="-381000" lvl="1" marL="914400" algn="l">
              <a:spcBef>
                <a:spcPts val="480"/>
              </a:spcBef>
              <a:spcAft>
                <a:spcPts val="0"/>
              </a:spcAft>
              <a:buClr>
                <a:schemeClr val="dk1"/>
              </a:buClr>
              <a:buSzPts val="2400"/>
              <a:buChar char="–"/>
              <a:defRPr sz="2400"/>
            </a:lvl2pPr>
            <a:lvl3pPr indent="-381000" lvl="2" marL="1371600" algn="l">
              <a:spcBef>
                <a:spcPts val="400"/>
              </a:spcBef>
              <a:spcAft>
                <a:spcPts val="0"/>
              </a:spcAft>
              <a:buClr>
                <a:schemeClr val="dk1"/>
              </a:buClr>
              <a:buSzPts val="2400"/>
              <a:buChar char="•"/>
              <a:defRPr/>
            </a:lvl3pPr>
            <a:lvl4pPr indent="-381000" lvl="3" marL="1828800" algn="l">
              <a:spcBef>
                <a:spcPts val="360"/>
              </a:spcBef>
              <a:spcAft>
                <a:spcPts val="0"/>
              </a:spcAft>
              <a:buClr>
                <a:schemeClr val="dk1"/>
              </a:buClr>
              <a:buSzPts val="2400"/>
              <a:buChar char="–"/>
              <a:defRPr sz="2400"/>
            </a:lvl4pPr>
            <a:lvl5pPr indent="-381000" lvl="4" marL="2286000" algn="l">
              <a:spcBef>
                <a:spcPts val="360"/>
              </a:spcBef>
              <a:spcAft>
                <a:spcPts val="0"/>
              </a:spcAft>
              <a:buClr>
                <a:schemeClr val="dk1"/>
              </a:buClr>
              <a:buSzPts val="2400"/>
              <a:buChar char="»"/>
              <a:defRPr sz="2400"/>
            </a:lvl5pPr>
            <a:lvl6pPr indent="-381000" lvl="5" marL="2743200" algn="l">
              <a:spcBef>
                <a:spcPts val="360"/>
              </a:spcBef>
              <a:spcAft>
                <a:spcPts val="0"/>
              </a:spcAft>
              <a:buClr>
                <a:schemeClr val="dk1"/>
              </a:buClr>
              <a:buSzPts val="2400"/>
              <a:buChar char="•"/>
              <a:defRPr sz="2400"/>
            </a:lvl6pPr>
            <a:lvl7pPr indent="-381000" lvl="6" marL="3200400" algn="l">
              <a:spcBef>
                <a:spcPts val="360"/>
              </a:spcBef>
              <a:spcAft>
                <a:spcPts val="0"/>
              </a:spcAft>
              <a:buClr>
                <a:schemeClr val="dk1"/>
              </a:buClr>
              <a:buSzPts val="2400"/>
              <a:buChar char="•"/>
              <a:defRPr sz="2400"/>
            </a:lvl7pPr>
            <a:lvl8pPr indent="-381000" lvl="7" marL="3657600" algn="l">
              <a:spcBef>
                <a:spcPts val="360"/>
              </a:spcBef>
              <a:spcAft>
                <a:spcPts val="0"/>
              </a:spcAft>
              <a:buClr>
                <a:schemeClr val="dk1"/>
              </a:buClr>
              <a:buSzPts val="2400"/>
              <a:buChar char="•"/>
              <a:defRPr sz="2400"/>
            </a:lvl8pPr>
            <a:lvl9pPr indent="-381000" lvl="8" marL="4114800" algn="l">
              <a:spcBef>
                <a:spcPts val="360"/>
              </a:spcBef>
              <a:spcAft>
                <a:spcPts val="0"/>
              </a:spcAft>
              <a:buClr>
                <a:schemeClr val="dk1"/>
              </a:buClr>
              <a:buSzPts val="2400"/>
              <a:buChar char="•"/>
              <a:defRPr sz="2400"/>
            </a:lvl9pPr>
          </a:lstStyle>
          <a:p/>
        </p:txBody>
      </p:sp>
      <p:sp>
        <p:nvSpPr>
          <p:cNvPr id="40" name="Google Shape;40;p6"/>
          <p:cNvSpPr txBox="1"/>
          <p:nvPr>
            <p:ph idx="2" type="body"/>
          </p:nvPr>
        </p:nvSpPr>
        <p:spPr>
          <a:xfrm>
            <a:off x="9198825" y="2668075"/>
            <a:ext cx="5917200" cy="4526100"/>
          </a:xfrm>
          <a:prstGeom prst="rect">
            <a:avLst/>
          </a:prstGeom>
          <a:noFill/>
          <a:ln>
            <a:noFill/>
          </a:ln>
        </p:spPr>
        <p:txBody>
          <a:bodyPr anchorCtr="0" anchor="t" bIns="45700" lIns="91425" spcFirstLastPara="1" rIns="91425" wrap="square" tIns="45700">
            <a:normAutofit/>
          </a:bodyPr>
          <a:lstStyle>
            <a:lvl1pPr indent="-381000" lvl="0" marL="457200" algn="l">
              <a:spcBef>
                <a:spcPts val="560"/>
              </a:spcBef>
              <a:spcAft>
                <a:spcPts val="0"/>
              </a:spcAft>
              <a:buClr>
                <a:schemeClr val="dk1"/>
              </a:buClr>
              <a:buSzPts val="2400"/>
              <a:buChar char="•"/>
              <a:defRPr sz="2400"/>
            </a:lvl1pPr>
            <a:lvl2pPr indent="-381000" lvl="1" marL="914400" algn="l">
              <a:spcBef>
                <a:spcPts val="480"/>
              </a:spcBef>
              <a:spcAft>
                <a:spcPts val="0"/>
              </a:spcAft>
              <a:buClr>
                <a:schemeClr val="dk1"/>
              </a:buClr>
              <a:buSzPts val="2400"/>
              <a:buChar char="–"/>
              <a:defRPr sz="2400"/>
            </a:lvl2pPr>
            <a:lvl3pPr indent="-381000" lvl="2" marL="1371600" algn="l">
              <a:spcBef>
                <a:spcPts val="400"/>
              </a:spcBef>
              <a:spcAft>
                <a:spcPts val="0"/>
              </a:spcAft>
              <a:buClr>
                <a:schemeClr val="dk1"/>
              </a:buClr>
              <a:buSzPts val="2400"/>
              <a:buChar char="•"/>
              <a:defRPr/>
            </a:lvl3pPr>
            <a:lvl4pPr indent="-381000" lvl="3" marL="1828800" algn="l">
              <a:spcBef>
                <a:spcPts val="360"/>
              </a:spcBef>
              <a:spcAft>
                <a:spcPts val="0"/>
              </a:spcAft>
              <a:buClr>
                <a:schemeClr val="dk1"/>
              </a:buClr>
              <a:buSzPts val="2400"/>
              <a:buChar char="–"/>
              <a:defRPr sz="2400"/>
            </a:lvl4pPr>
            <a:lvl5pPr indent="-381000" lvl="4" marL="2286000" algn="l">
              <a:spcBef>
                <a:spcPts val="360"/>
              </a:spcBef>
              <a:spcAft>
                <a:spcPts val="0"/>
              </a:spcAft>
              <a:buClr>
                <a:schemeClr val="dk1"/>
              </a:buClr>
              <a:buSzPts val="2400"/>
              <a:buChar char="»"/>
              <a:defRPr sz="2400"/>
            </a:lvl5pPr>
            <a:lvl6pPr indent="-381000" lvl="5" marL="2743200" algn="l">
              <a:spcBef>
                <a:spcPts val="360"/>
              </a:spcBef>
              <a:spcAft>
                <a:spcPts val="0"/>
              </a:spcAft>
              <a:buClr>
                <a:schemeClr val="dk1"/>
              </a:buClr>
              <a:buSzPts val="2400"/>
              <a:buChar char="•"/>
              <a:defRPr sz="2400"/>
            </a:lvl6pPr>
            <a:lvl7pPr indent="-381000" lvl="6" marL="3200400" algn="l">
              <a:spcBef>
                <a:spcPts val="360"/>
              </a:spcBef>
              <a:spcAft>
                <a:spcPts val="0"/>
              </a:spcAft>
              <a:buClr>
                <a:schemeClr val="dk1"/>
              </a:buClr>
              <a:buSzPts val="2400"/>
              <a:buChar char="•"/>
              <a:defRPr sz="2400"/>
            </a:lvl7pPr>
            <a:lvl8pPr indent="-381000" lvl="7" marL="3657600" algn="l">
              <a:spcBef>
                <a:spcPts val="360"/>
              </a:spcBef>
              <a:spcAft>
                <a:spcPts val="0"/>
              </a:spcAft>
              <a:buClr>
                <a:schemeClr val="dk1"/>
              </a:buClr>
              <a:buSzPts val="2400"/>
              <a:buChar char="•"/>
              <a:defRPr sz="2400"/>
            </a:lvl8pPr>
            <a:lvl9pPr indent="-381000" lvl="8" marL="4114800" algn="l">
              <a:spcBef>
                <a:spcPts val="360"/>
              </a:spcBef>
              <a:spcAft>
                <a:spcPts val="0"/>
              </a:spcAft>
              <a:buClr>
                <a:schemeClr val="dk1"/>
              </a:buClr>
              <a:buSzPts val="2400"/>
              <a:buChar char="•"/>
              <a:defRPr sz="24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1" name="Shape 41"/>
        <p:cNvGrpSpPr/>
        <p:nvPr/>
      </p:nvGrpSpPr>
      <p:grpSpPr>
        <a:xfrm>
          <a:off x="0" y="0"/>
          <a:ext cx="0" cy="0"/>
          <a:chOff x="0" y="0"/>
          <a:chExt cx="0" cy="0"/>
        </a:xfrm>
      </p:grpSpPr>
      <p:sp>
        <p:nvSpPr>
          <p:cNvPr id="42" name="Google Shape;42;p7"/>
          <p:cNvSpPr/>
          <p:nvPr/>
        </p:nvSpPr>
        <p:spPr>
          <a:xfrm>
            <a:off x="-4215611" y="3754260"/>
            <a:ext cx="11139898" cy="8229600"/>
          </a:xfrm>
          <a:custGeom>
            <a:rect b="b" l="l" r="r" t="t"/>
            <a:pathLst>
              <a:path extrusionOk="0" h="8229600" w="11139898">
                <a:moveTo>
                  <a:pt x="0" y="0"/>
                </a:moveTo>
                <a:lnTo>
                  <a:pt x="11139898" y="0"/>
                </a:lnTo>
                <a:lnTo>
                  <a:pt x="11139898" y="8229600"/>
                </a:lnTo>
                <a:lnTo>
                  <a:pt x="0" y="8229600"/>
                </a:lnTo>
                <a:lnTo>
                  <a:pt x="0" y="0"/>
                </a:lnTo>
                <a:close/>
              </a:path>
            </a:pathLst>
          </a:custGeom>
          <a:blipFill rotWithShape="1">
            <a:blip r:embed="rId2">
              <a:alphaModFix/>
            </a:blip>
            <a:stretch>
              <a:fillRect b="0" l="0" r="0" t="0"/>
            </a:stretch>
          </a:blipFill>
          <a:ln>
            <a:noFill/>
          </a:ln>
        </p:spPr>
      </p:sp>
      <p:sp>
        <p:nvSpPr>
          <p:cNvPr id="43" name="Google Shape;43;p7"/>
          <p:cNvSpPr/>
          <p:nvPr/>
        </p:nvSpPr>
        <p:spPr>
          <a:xfrm rot="-842175">
            <a:off x="13752995" y="-3701347"/>
            <a:ext cx="9200334" cy="10239284"/>
          </a:xfrm>
          <a:custGeom>
            <a:rect b="b" l="l" r="r" t="t"/>
            <a:pathLst>
              <a:path extrusionOk="0" h="10240788" w="9201686">
                <a:moveTo>
                  <a:pt x="0" y="0"/>
                </a:moveTo>
                <a:lnTo>
                  <a:pt x="9201686" y="0"/>
                </a:lnTo>
                <a:lnTo>
                  <a:pt x="9201686" y="10240788"/>
                </a:lnTo>
                <a:lnTo>
                  <a:pt x="0" y="10240788"/>
                </a:lnTo>
                <a:lnTo>
                  <a:pt x="0" y="0"/>
                </a:lnTo>
                <a:close/>
              </a:path>
            </a:pathLst>
          </a:custGeom>
          <a:blipFill rotWithShape="1">
            <a:blip r:embed="rId3">
              <a:alphaModFix/>
            </a:blip>
            <a:stretch>
              <a:fillRect b="-479" l="0" r="0" t="-479"/>
            </a:stretch>
          </a:blipFill>
          <a:ln>
            <a:noFill/>
          </a:ln>
        </p:spPr>
      </p:sp>
      <p:sp>
        <p:nvSpPr>
          <p:cNvPr id="44" name="Google Shape;44;p7"/>
          <p:cNvSpPr/>
          <p:nvPr/>
        </p:nvSpPr>
        <p:spPr>
          <a:xfrm>
            <a:off x="-1643590" y="502297"/>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4">
              <a:alphaModFix/>
            </a:blip>
            <a:stretch>
              <a:fillRect b="0" l="0" r="0" t="0"/>
            </a:stretch>
          </a:blipFill>
          <a:ln>
            <a:noFill/>
          </a:ln>
        </p:spPr>
      </p:sp>
      <p:sp>
        <p:nvSpPr>
          <p:cNvPr id="45" name="Google Shape;45;p7"/>
          <p:cNvSpPr/>
          <p:nvPr/>
        </p:nvSpPr>
        <p:spPr>
          <a:xfrm>
            <a:off x="13321623" y="8399033"/>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4">
              <a:alphaModFix/>
            </a:blip>
            <a:stretch>
              <a:fillRect b="0" l="0" r="0" t="0"/>
            </a:stretch>
          </a:blipFill>
          <a:ln>
            <a:noFill/>
          </a:ln>
        </p:spPr>
      </p:sp>
      <p:sp>
        <p:nvSpPr>
          <p:cNvPr id="46" name="Google Shape;46;p7"/>
          <p:cNvSpPr/>
          <p:nvPr/>
        </p:nvSpPr>
        <p:spPr>
          <a:xfrm>
            <a:off x="1007043" y="8234867"/>
            <a:ext cx="6324586" cy="1023433"/>
          </a:xfrm>
          <a:custGeom>
            <a:rect b="b" l="l" r="r" t="t"/>
            <a:pathLst>
              <a:path extrusionOk="0" h="1023433" w="6324586">
                <a:moveTo>
                  <a:pt x="0" y="0"/>
                </a:moveTo>
                <a:lnTo>
                  <a:pt x="6324586" y="0"/>
                </a:lnTo>
                <a:lnTo>
                  <a:pt x="6324586" y="1023433"/>
                </a:lnTo>
                <a:lnTo>
                  <a:pt x="0" y="1023433"/>
                </a:lnTo>
                <a:lnTo>
                  <a:pt x="0" y="0"/>
                </a:lnTo>
                <a:close/>
              </a:path>
            </a:pathLst>
          </a:custGeom>
          <a:blipFill rotWithShape="1">
            <a:blip r:embed="rId5">
              <a:alphaModFix/>
            </a:blip>
            <a:stretch>
              <a:fillRect b="0" l="0" r="0" t="0"/>
            </a:stretch>
          </a:blipFill>
          <a:ln>
            <a:noFill/>
          </a:ln>
        </p:spPr>
      </p:sp>
      <p:sp>
        <p:nvSpPr>
          <p:cNvPr id="47" name="Google Shape;47;p7"/>
          <p:cNvSpPr/>
          <p:nvPr/>
        </p:nvSpPr>
        <p:spPr>
          <a:xfrm>
            <a:off x="-1995898" y="7723150"/>
            <a:ext cx="6324586" cy="1023433"/>
          </a:xfrm>
          <a:custGeom>
            <a:rect b="b" l="l" r="r" t="t"/>
            <a:pathLst>
              <a:path extrusionOk="0" h="1023433" w="6324586">
                <a:moveTo>
                  <a:pt x="0" y="0"/>
                </a:moveTo>
                <a:lnTo>
                  <a:pt x="6324586" y="0"/>
                </a:lnTo>
                <a:lnTo>
                  <a:pt x="6324586" y="1023433"/>
                </a:lnTo>
                <a:lnTo>
                  <a:pt x="0" y="1023433"/>
                </a:lnTo>
                <a:lnTo>
                  <a:pt x="0" y="0"/>
                </a:lnTo>
                <a:close/>
              </a:path>
            </a:pathLst>
          </a:custGeom>
          <a:blipFill rotWithShape="1">
            <a:blip r:embed="rId5">
              <a:alphaModFix/>
            </a:blip>
            <a:stretch>
              <a:fillRect b="0" l="0" r="0" t="0"/>
            </a:stretch>
          </a:blipFill>
          <a:ln>
            <a:noFill/>
          </a:ln>
        </p:spPr>
      </p:sp>
      <p:sp>
        <p:nvSpPr>
          <p:cNvPr id="48" name="Google Shape;48;p7"/>
          <p:cNvSpPr txBox="1"/>
          <p:nvPr>
            <p:ph type="title"/>
          </p:nvPr>
        </p:nvSpPr>
        <p:spPr>
          <a:xfrm>
            <a:off x="801525" y="795225"/>
            <a:ext cx="166458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7"/>
          <p:cNvSpPr txBox="1"/>
          <p:nvPr>
            <p:ph idx="1" type="body"/>
          </p:nvPr>
        </p:nvSpPr>
        <p:spPr>
          <a:xfrm>
            <a:off x="3894000" y="2458200"/>
            <a:ext cx="4815900" cy="3951300"/>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SzPts val="2400"/>
              <a:buChar char="•"/>
              <a:defRPr sz="2400"/>
            </a:lvl1pPr>
            <a:lvl2pPr indent="-381000" lvl="1" marL="914400" algn="l">
              <a:spcBef>
                <a:spcPts val="400"/>
              </a:spcBef>
              <a:spcAft>
                <a:spcPts val="0"/>
              </a:spcAft>
              <a:buSzPts val="2400"/>
              <a:buChar char="–"/>
              <a:defRPr sz="2400"/>
            </a:lvl2pPr>
            <a:lvl3pPr indent="-381000" lvl="2" marL="1371600" algn="l">
              <a:spcBef>
                <a:spcPts val="360"/>
              </a:spcBef>
              <a:spcAft>
                <a:spcPts val="0"/>
              </a:spcAft>
              <a:buSzPts val="2400"/>
              <a:buChar char="•"/>
              <a:defRPr/>
            </a:lvl3pPr>
            <a:lvl4pPr indent="-381000" lvl="3" marL="1828800" algn="l">
              <a:spcBef>
                <a:spcPts val="320"/>
              </a:spcBef>
              <a:spcAft>
                <a:spcPts val="0"/>
              </a:spcAft>
              <a:buSzPts val="2400"/>
              <a:buChar char="–"/>
              <a:defRPr sz="2400"/>
            </a:lvl4pPr>
            <a:lvl5pPr indent="-381000" lvl="4" marL="2286000" algn="l">
              <a:spcBef>
                <a:spcPts val="320"/>
              </a:spcBef>
              <a:spcAft>
                <a:spcPts val="0"/>
              </a:spcAft>
              <a:buSzPts val="2400"/>
              <a:buChar char="»"/>
              <a:defRPr sz="2400"/>
            </a:lvl5pPr>
            <a:lvl6pPr indent="-381000" lvl="5" marL="2743200" algn="l">
              <a:spcBef>
                <a:spcPts val="320"/>
              </a:spcBef>
              <a:spcAft>
                <a:spcPts val="0"/>
              </a:spcAft>
              <a:buSzPts val="2400"/>
              <a:buChar char="•"/>
              <a:defRPr sz="2400"/>
            </a:lvl6pPr>
            <a:lvl7pPr indent="-381000" lvl="6" marL="3200400" algn="l">
              <a:spcBef>
                <a:spcPts val="320"/>
              </a:spcBef>
              <a:spcAft>
                <a:spcPts val="0"/>
              </a:spcAft>
              <a:buSzPts val="2400"/>
              <a:buChar char="•"/>
              <a:defRPr sz="2400"/>
            </a:lvl7pPr>
            <a:lvl8pPr indent="-381000" lvl="7" marL="3657600" algn="l">
              <a:spcBef>
                <a:spcPts val="320"/>
              </a:spcBef>
              <a:spcAft>
                <a:spcPts val="0"/>
              </a:spcAft>
              <a:buSzPts val="2400"/>
              <a:buChar char="•"/>
              <a:defRPr sz="2400"/>
            </a:lvl8pPr>
            <a:lvl9pPr indent="-381000" lvl="8" marL="4114800" algn="l">
              <a:spcBef>
                <a:spcPts val="320"/>
              </a:spcBef>
              <a:spcAft>
                <a:spcPts val="0"/>
              </a:spcAft>
              <a:buSzPts val="2400"/>
              <a:buChar char="•"/>
              <a:defRPr sz="2400"/>
            </a:lvl9pPr>
          </a:lstStyle>
          <a:p/>
        </p:txBody>
      </p:sp>
      <p:sp>
        <p:nvSpPr>
          <p:cNvPr id="50" name="Google Shape;50;p7"/>
          <p:cNvSpPr txBox="1"/>
          <p:nvPr>
            <p:ph idx="2" type="body"/>
          </p:nvPr>
        </p:nvSpPr>
        <p:spPr>
          <a:xfrm>
            <a:off x="8885960" y="2458200"/>
            <a:ext cx="4818000" cy="3951300"/>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SzPts val="2400"/>
              <a:buChar char="•"/>
              <a:defRPr sz="2400"/>
            </a:lvl1pPr>
            <a:lvl2pPr indent="-381000" lvl="1" marL="914400" algn="l">
              <a:spcBef>
                <a:spcPts val="400"/>
              </a:spcBef>
              <a:spcAft>
                <a:spcPts val="0"/>
              </a:spcAft>
              <a:buSzPts val="2400"/>
              <a:buChar char="–"/>
              <a:defRPr sz="2400"/>
            </a:lvl2pPr>
            <a:lvl3pPr indent="-381000" lvl="2" marL="1371600" algn="l">
              <a:spcBef>
                <a:spcPts val="360"/>
              </a:spcBef>
              <a:spcAft>
                <a:spcPts val="0"/>
              </a:spcAft>
              <a:buSzPts val="2400"/>
              <a:buChar char="•"/>
              <a:defRPr/>
            </a:lvl3pPr>
            <a:lvl4pPr indent="-381000" lvl="3" marL="1828800" algn="l">
              <a:spcBef>
                <a:spcPts val="320"/>
              </a:spcBef>
              <a:spcAft>
                <a:spcPts val="0"/>
              </a:spcAft>
              <a:buSzPts val="2400"/>
              <a:buChar char="–"/>
              <a:defRPr sz="2400"/>
            </a:lvl4pPr>
            <a:lvl5pPr indent="-381000" lvl="4" marL="2286000" algn="l">
              <a:spcBef>
                <a:spcPts val="320"/>
              </a:spcBef>
              <a:spcAft>
                <a:spcPts val="0"/>
              </a:spcAft>
              <a:buSzPts val="2400"/>
              <a:buChar char="»"/>
              <a:defRPr sz="2400"/>
            </a:lvl5pPr>
            <a:lvl6pPr indent="-381000" lvl="5" marL="2743200" algn="l">
              <a:spcBef>
                <a:spcPts val="320"/>
              </a:spcBef>
              <a:spcAft>
                <a:spcPts val="0"/>
              </a:spcAft>
              <a:buSzPts val="2400"/>
              <a:buChar char="•"/>
              <a:defRPr sz="2400"/>
            </a:lvl6pPr>
            <a:lvl7pPr indent="-381000" lvl="6" marL="3200400" algn="l">
              <a:spcBef>
                <a:spcPts val="320"/>
              </a:spcBef>
              <a:spcAft>
                <a:spcPts val="0"/>
              </a:spcAft>
              <a:buSzPts val="2400"/>
              <a:buChar char="•"/>
              <a:defRPr sz="2400"/>
            </a:lvl7pPr>
            <a:lvl8pPr indent="-381000" lvl="7" marL="3657600" algn="l">
              <a:spcBef>
                <a:spcPts val="320"/>
              </a:spcBef>
              <a:spcAft>
                <a:spcPts val="0"/>
              </a:spcAft>
              <a:buSzPts val="2400"/>
              <a:buChar char="•"/>
              <a:defRPr sz="2400"/>
            </a:lvl8pPr>
            <a:lvl9pPr indent="-381000" lvl="8" marL="4114800" algn="l">
              <a:spcBef>
                <a:spcPts val="320"/>
              </a:spcBef>
              <a:spcAft>
                <a:spcPts val="0"/>
              </a:spcAft>
              <a:buSzPts val="2400"/>
              <a:buChar char="•"/>
              <a:defRPr sz="24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1" name="Shape 51"/>
        <p:cNvGrpSpPr/>
        <p:nvPr/>
      </p:nvGrpSpPr>
      <p:grpSpPr>
        <a:xfrm>
          <a:off x="0" y="0"/>
          <a:ext cx="0" cy="0"/>
          <a:chOff x="0" y="0"/>
          <a:chExt cx="0" cy="0"/>
        </a:xfrm>
      </p:grpSpPr>
      <p:sp>
        <p:nvSpPr>
          <p:cNvPr id="52" name="Google Shape;52;p8"/>
          <p:cNvSpPr/>
          <p:nvPr/>
        </p:nvSpPr>
        <p:spPr>
          <a:xfrm>
            <a:off x="4106687" y="267838"/>
            <a:ext cx="11139898" cy="8229600"/>
          </a:xfrm>
          <a:custGeom>
            <a:rect b="b" l="l" r="r" t="t"/>
            <a:pathLst>
              <a:path extrusionOk="0" h="8229600" w="11139898">
                <a:moveTo>
                  <a:pt x="0" y="0"/>
                </a:moveTo>
                <a:lnTo>
                  <a:pt x="11139899" y="0"/>
                </a:lnTo>
                <a:lnTo>
                  <a:pt x="11139899" y="8229600"/>
                </a:lnTo>
                <a:lnTo>
                  <a:pt x="0" y="8229600"/>
                </a:lnTo>
                <a:lnTo>
                  <a:pt x="0" y="0"/>
                </a:lnTo>
                <a:close/>
              </a:path>
            </a:pathLst>
          </a:custGeom>
          <a:blipFill rotWithShape="1">
            <a:blip r:embed="rId2">
              <a:alphaModFix/>
            </a:blip>
            <a:stretch>
              <a:fillRect b="0" l="0" r="0" t="0"/>
            </a:stretch>
          </a:blipFill>
          <a:ln>
            <a:noFill/>
          </a:ln>
        </p:spPr>
      </p:sp>
      <p:sp>
        <p:nvSpPr>
          <p:cNvPr id="53" name="Google Shape;53;p8"/>
          <p:cNvSpPr txBox="1"/>
          <p:nvPr>
            <p:ph type="title"/>
          </p:nvPr>
        </p:nvSpPr>
        <p:spPr>
          <a:xfrm>
            <a:off x="3786225" y="3811150"/>
            <a:ext cx="108612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4" name="Google Shape;54;p8"/>
          <p:cNvSpPr/>
          <p:nvPr/>
        </p:nvSpPr>
        <p:spPr>
          <a:xfrm>
            <a:off x="14366045" y="8035900"/>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3">
              <a:alphaModFix/>
            </a:blip>
            <a:stretch>
              <a:fillRect b="0" l="0" r="0" t="0"/>
            </a:stretch>
          </a:blipFill>
          <a:ln>
            <a:noFill/>
          </a:ln>
        </p:spPr>
      </p:sp>
      <p:sp>
        <p:nvSpPr>
          <p:cNvPr id="55" name="Google Shape;55;p8"/>
          <p:cNvSpPr/>
          <p:nvPr/>
        </p:nvSpPr>
        <p:spPr>
          <a:xfrm>
            <a:off x="13321623" y="8399033"/>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3">
              <a:alphaModFix/>
            </a:blip>
            <a:stretch>
              <a:fillRect b="0" l="0" r="0" t="0"/>
            </a:stretch>
          </a:blipFill>
          <a:ln>
            <a:noFill/>
          </a:ln>
        </p:spPr>
      </p:sp>
      <p:sp>
        <p:nvSpPr>
          <p:cNvPr id="56" name="Google Shape;56;p8"/>
          <p:cNvSpPr/>
          <p:nvPr/>
        </p:nvSpPr>
        <p:spPr>
          <a:xfrm>
            <a:off x="991018" y="8910742"/>
            <a:ext cx="6324586" cy="1023433"/>
          </a:xfrm>
          <a:custGeom>
            <a:rect b="b" l="l" r="r" t="t"/>
            <a:pathLst>
              <a:path extrusionOk="0" h="1023433" w="6324586">
                <a:moveTo>
                  <a:pt x="0" y="0"/>
                </a:moveTo>
                <a:lnTo>
                  <a:pt x="6324586" y="0"/>
                </a:lnTo>
                <a:lnTo>
                  <a:pt x="6324586" y="1023433"/>
                </a:lnTo>
                <a:lnTo>
                  <a:pt x="0" y="1023433"/>
                </a:lnTo>
                <a:lnTo>
                  <a:pt x="0" y="0"/>
                </a:lnTo>
                <a:close/>
              </a:path>
            </a:pathLst>
          </a:custGeom>
          <a:blipFill rotWithShape="1">
            <a:blip r:embed="rId4">
              <a:alphaModFix/>
            </a:blip>
            <a:stretch>
              <a:fillRect b="0" l="0" r="0" t="0"/>
            </a:stretch>
          </a:blipFill>
          <a:ln>
            <a:noFill/>
          </a:ln>
        </p:spPr>
      </p:sp>
      <p:sp>
        <p:nvSpPr>
          <p:cNvPr id="57" name="Google Shape;57;p8"/>
          <p:cNvSpPr/>
          <p:nvPr/>
        </p:nvSpPr>
        <p:spPr>
          <a:xfrm>
            <a:off x="-2011923" y="8399025"/>
            <a:ext cx="6324586" cy="1023433"/>
          </a:xfrm>
          <a:custGeom>
            <a:rect b="b" l="l" r="r" t="t"/>
            <a:pathLst>
              <a:path extrusionOk="0" h="1023433" w="6324586">
                <a:moveTo>
                  <a:pt x="0" y="0"/>
                </a:moveTo>
                <a:lnTo>
                  <a:pt x="6324586" y="0"/>
                </a:lnTo>
                <a:lnTo>
                  <a:pt x="6324586" y="1023433"/>
                </a:lnTo>
                <a:lnTo>
                  <a:pt x="0" y="1023433"/>
                </a:lnTo>
                <a:lnTo>
                  <a:pt x="0" y="0"/>
                </a:lnTo>
                <a:close/>
              </a:path>
            </a:pathLst>
          </a:custGeom>
          <a:blipFill rotWithShape="1">
            <a:blip r:embed="rId4">
              <a:alphaModFix/>
            </a:blip>
            <a:stretch>
              <a:fillRect b="0" l="0" r="0" t="0"/>
            </a:stretch>
          </a:blip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58" name="Shape 58"/>
        <p:cNvGrpSpPr/>
        <p:nvPr/>
      </p:nvGrpSpPr>
      <p:grpSpPr>
        <a:xfrm>
          <a:off x="0" y="0"/>
          <a:ext cx="0" cy="0"/>
          <a:chOff x="0" y="0"/>
          <a:chExt cx="0" cy="0"/>
        </a:xfrm>
      </p:grpSpPr>
      <p:sp>
        <p:nvSpPr>
          <p:cNvPr id="59" name="Google Shape;59;p9"/>
          <p:cNvSpPr/>
          <p:nvPr/>
        </p:nvSpPr>
        <p:spPr>
          <a:xfrm>
            <a:off x="8659629" y="6557597"/>
            <a:ext cx="11926297" cy="7140870"/>
          </a:xfrm>
          <a:custGeom>
            <a:rect b="b" l="l" r="r" t="t"/>
            <a:pathLst>
              <a:path extrusionOk="0" h="7140870" w="11926297">
                <a:moveTo>
                  <a:pt x="0" y="0"/>
                </a:moveTo>
                <a:lnTo>
                  <a:pt x="11926297" y="0"/>
                </a:lnTo>
                <a:lnTo>
                  <a:pt x="11926297" y="7140871"/>
                </a:lnTo>
                <a:lnTo>
                  <a:pt x="0" y="7140871"/>
                </a:lnTo>
                <a:lnTo>
                  <a:pt x="0" y="0"/>
                </a:lnTo>
                <a:close/>
              </a:path>
            </a:pathLst>
          </a:custGeom>
          <a:blipFill rotWithShape="1">
            <a:blip r:embed="rId2">
              <a:alphaModFix/>
            </a:blip>
            <a:stretch>
              <a:fillRect b="0" l="0" r="0" t="0"/>
            </a:stretch>
          </a:blipFill>
          <a:ln>
            <a:noFill/>
          </a:ln>
        </p:spPr>
      </p:sp>
      <p:sp>
        <p:nvSpPr>
          <p:cNvPr id="60" name="Google Shape;60;p9"/>
          <p:cNvSpPr/>
          <p:nvPr/>
        </p:nvSpPr>
        <p:spPr>
          <a:xfrm rot="10800000">
            <a:off x="14827631" y="6164585"/>
            <a:ext cx="5536686" cy="1806344"/>
          </a:xfrm>
          <a:custGeom>
            <a:rect b="b" l="l" r="r" t="t"/>
            <a:pathLst>
              <a:path extrusionOk="0" h="1806344" w="5536686">
                <a:moveTo>
                  <a:pt x="0" y="0"/>
                </a:moveTo>
                <a:lnTo>
                  <a:pt x="5536686" y="0"/>
                </a:lnTo>
                <a:lnTo>
                  <a:pt x="5536686" y="1806344"/>
                </a:lnTo>
                <a:lnTo>
                  <a:pt x="0" y="1806344"/>
                </a:lnTo>
                <a:lnTo>
                  <a:pt x="0" y="0"/>
                </a:lnTo>
                <a:close/>
              </a:path>
            </a:pathLst>
          </a:custGeom>
          <a:blipFill rotWithShape="1">
            <a:blip r:embed="rId3">
              <a:alphaModFix/>
            </a:blip>
            <a:stretch>
              <a:fillRect b="0" l="0" r="0" t="0"/>
            </a:stretch>
          </a:blipFill>
          <a:ln>
            <a:noFill/>
          </a:ln>
        </p:spPr>
      </p:sp>
      <p:sp>
        <p:nvSpPr>
          <p:cNvPr id="61" name="Google Shape;61;p9"/>
          <p:cNvSpPr/>
          <p:nvPr/>
        </p:nvSpPr>
        <p:spPr>
          <a:xfrm>
            <a:off x="-10691850" y="-1482558"/>
            <a:ext cx="16230600" cy="6877717"/>
          </a:xfrm>
          <a:custGeom>
            <a:rect b="b" l="l" r="r" t="t"/>
            <a:pathLst>
              <a:path extrusionOk="0" h="6877717" w="16230600">
                <a:moveTo>
                  <a:pt x="0" y="0"/>
                </a:moveTo>
                <a:lnTo>
                  <a:pt x="16230600" y="0"/>
                </a:lnTo>
                <a:lnTo>
                  <a:pt x="16230600" y="6877717"/>
                </a:lnTo>
                <a:lnTo>
                  <a:pt x="0" y="6877717"/>
                </a:lnTo>
                <a:lnTo>
                  <a:pt x="0" y="0"/>
                </a:lnTo>
                <a:close/>
              </a:path>
            </a:pathLst>
          </a:custGeom>
          <a:blipFill rotWithShape="1">
            <a:blip r:embed="rId4">
              <a:alphaModFix/>
            </a:blip>
            <a:stretch>
              <a:fillRect b="0" l="0" r="0" t="0"/>
            </a:stretch>
          </a:blipFill>
          <a:ln>
            <a:noFill/>
          </a:ln>
        </p:spPr>
      </p:sp>
      <p:sp>
        <p:nvSpPr>
          <p:cNvPr id="62" name="Google Shape;62;p9"/>
          <p:cNvSpPr txBox="1"/>
          <p:nvPr>
            <p:ph type="title"/>
          </p:nvPr>
        </p:nvSpPr>
        <p:spPr>
          <a:xfrm>
            <a:off x="1031534" y="3336775"/>
            <a:ext cx="9531900" cy="5667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7200"/>
              <a:buFont typeface="Calibri"/>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9"/>
          <p:cNvSpPr/>
          <p:nvPr>
            <p:ph idx="2" type="pic"/>
          </p:nvPr>
        </p:nvSpPr>
        <p:spPr>
          <a:xfrm>
            <a:off x="11053800" y="1788750"/>
            <a:ext cx="6027300" cy="6877800"/>
          </a:xfrm>
          <a:prstGeom prst="rect">
            <a:avLst/>
          </a:prstGeom>
          <a:noFill/>
          <a:ln>
            <a:noFill/>
          </a:ln>
        </p:spPr>
      </p:sp>
      <p:sp>
        <p:nvSpPr>
          <p:cNvPr id="64" name="Google Shape;64;p9"/>
          <p:cNvSpPr/>
          <p:nvPr/>
        </p:nvSpPr>
        <p:spPr>
          <a:xfrm>
            <a:off x="11715702" y="9200232"/>
            <a:ext cx="5536686" cy="543602"/>
          </a:xfrm>
          <a:custGeom>
            <a:rect b="b" l="l" r="r" t="t"/>
            <a:pathLst>
              <a:path extrusionOk="0" h="543602" w="5536686">
                <a:moveTo>
                  <a:pt x="0" y="0"/>
                </a:moveTo>
                <a:lnTo>
                  <a:pt x="5536686" y="0"/>
                </a:lnTo>
                <a:lnTo>
                  <a:pt x="5536686" y="543601"/>
                </a:lnTo>
                <a:lnTo>
                  <a:pt x="0" y="543601"/>
                </a:lnTo>
                <a:lnTo>
                  <a:pt x="0" y="0"/>
                </a:lnTo>
                <a:close/>
              </a:path>
            </a:pathLst>
          </a:custGeom>
          <a:blipFill rotWithShape="1">
            <a:blip r:embed="rId5">
              <a:alphaModFix/>
            </a:blip>
            <a:stretch>
              <a:fillRect b="0" l="0" r="0" t="0"/>
            </a:stretch>
          </a:blipFill>
          <a:ln>
            <a:noFill/>
          </a:ln>
        </p:spPr>
      </p:sp>
      <p:sp>
        <p:nvSpPr>
          <p:cNvPr id="65" name="Google Shape;65;p9"/>
          <p:cNvSpPr/>
          <p:nvPr/>
        </p:nvSpPr>
        <p:spPr>
          <a:xfrm>
            <a:off x="13896145" y="-341283"/>
            <a:ext cx="5536686" cy="1806344"/>
          </a:xfrm>
          <a:custGeom>
            <a:rect b="b" l="l" r="r" t="t"/>
            <a:pathLst>
              <a:path extrusionOk="0" h="1806344" w="5536686">
                <a:moveTo>
                  <a:pt x="0" y="0"/>
                </a:moveTo>
                <a:lnTo>
                  <a:pt x="5536686" y="0"/>
                </a:lnTo>
                <a:lnTo>
                  <a:pt x="5536686" y="1806344"/>
                </a:lnTo>
                <a:lnTo>
                  <a:pt x="0" y="1806344"/>
                </a:lnTo>
                <a:lnTo>
                  <a:pt x="0" y="0"/>
                </a:lnTo>
                <a:close/>
              </a:path>
            </a:pathLst>
          </a:custGeom>
          <a:blipFill rotWithShape="1">
            <a:blip r:embed="rId3">
              <a:alphaModFix/>
            </a:blip>
            <a:stretch>
              <a:fillRect b="0" l="0" r="0" t="0"/>
            </a:stretch>
          </a:blipFill>
          <a:ln>
            <a:noFill/>
          </a:ln>
        </p:spPr>
      </p:sp>
      <p:sp>
        <p:nvSpPr>
          <p:cNvPr id="66" name="Google Shape;66;p9"/>
          <p:cNvSpPr/>
          <p:nvPr/>
        </p:nvSpPr>
        <p:spPr>
          <a:xfrm rot="10800000">
            <a:off x="-1333786" y="8480652"/>
            <a:ext cx="5536686" cy="1806344"/>
          </a:xfrm>
          <a:custGeom>
            <a:rect b="b" l="l" r="r" t="t"/>
            <a:pathLst>
              <a:path extrusionOk="0" h="1806344" w="5536686">
                <a:moveTo>
                  <a:pt x="0" y="0"/>
                </a:moveTo>
                <a:lnTo>
                  <a:pt x="5536685" y="0"/>
                </a:lnTo>
                <a:lnTo>
                  <a:pt x="5536685" y="1806344"/>
                </a:lnTo>
                <a:lnTo>
                  <a:pt x="0" y="1806344"/>
                </a:lnTo>
                <a:lnTo>
                  <a:pt x="0" y="0"/>
                </a:lnTo>
                <a:close/>
              </a:path>
            </a:pathLst>
          </a:custGeom>
          <a:blipFill rotWithShape="1">
            <a:blip r:embed="rId3">
              <a:alphaModFix/>
            </a:blip>
            <a:stretch>
              <a:fillRect b="0" l="0" r="0" t="0"/>
            </a:stretch>
          </a:blipFill>
          <a:ln>
            <a:noFill/>
          </a:ln>
        </p:spPr>
      </p:sp>
      <p:sp>
        <p:nvSpPr>
          <p:cNvPr id="67" name="Google Shape;67;p9"/>
          <p:cNvSpPr txBox="1"/>
          <p:nvPr>
            <p:ph idx="1" type="body"/>
          </p:nvPr>
        </p:nvSpPr>
        <p:spPr>
          <a:xfrm>
            <a:off x="879125" y="4259350"/>
            <a:ext cx="8229600" cy="4526100"/>
          </a:xfrm>
          <a:prstGeom prst="rect">
            <a:avLst/>
          </a:prstGeom>
          <a:noFill/>
          <a:ln>
            <a:noFill/>
          </a:ln>
        </p:spPr>
        <p:txBody>
          <a:bodyPr anchorCtr="0" anchor="t" bIns="45700" lIns="91425" spcFirstLastPara="1" rIns="91425" wrap="square" tIns="45700">
            <a:normAutofit/>
          </a:bodyPr>
          <a:lstStyle>
            <a:lvl1pPr indent="-342900" lvl="0" marL="457200" rtl="0" algn="l">
              <a:spcBef>
                <a:spcPts val="360"/>
              </a:spcBef>
              <a:spcAft>
                <a:spcPts val="0"/>
              </a:spcAft>
              <a:buClr>
                <a:schemeClr val="dk1"/>
              </a:buClr>
              <a:buSzPts val="1800"/>
              <a:buChar char="•"/>
              <a:defRPr/>
            </a:lvl1pPr>
            <a:lvl2pPr indent="-342900" lvl="1" marL="914400" rtl="0" algn="l">
              <a:spcBef>
                <a:spcPts val="360"/>
              </a:spcBef>
              <a:spcAft>
                <a:spcPts val="0"/>
              </a:spcAft>
              <a:buClr>
                <a:schemeClr val="dk1"/>
              </a:buClr>
              <a:buSzPts val="1800"/>
              <a:buChar char="–"/>
              <a:defRPr/>
            </a:lvl2pPr>
            <a:lvl3pPr indent="-342900" lvl="2" marL="1371600" rtl="0" algn="l">
              <a:spcBef>
                <a:spcPts val="360"/>
              </a:spcBef>
              <a:spcAft>
                <a:spcPts val="0"/>
              </a:spcAft>
              <a:buClr>
                <a:schemeClr val="dk1"/>
              </a:buClr>
              <a:buSzPts val="1800"/>
              <a:buChar char="•"/>
              <a:defRPr/>
            </a:lvl3pPr>
            <a:lvl4pPr indent="-342900" lvl="3" marL="1828800" rtl="0" algn="l">
              <a:spcBef>
                <a:spcPts val="360"/>
              </a:spcBef>
              <a:spcAft>
                <a:spcPts val="0"/>
              </a:spcAft>
              <a:buClr>
                <a:schemeClr val="dk1"/>
              </a:buClr>
              <a:buSzPts val="1800"/>
              <a:buChar char="–"/>
              <a:defRPr/>
            </a:lvl4pPr>
            <a:lvl5pPr indent="-342900" lvl="4" marL="2286000" rtl="0" algn="l">
              <a:spcBef>
                <a:spcPts val="360"/>
              </a:spcBef>
              <a:spcAft>
                <a:spcPts val="0"/>
              </a:spcAft>
              <a:buClr>
                <a:schemeClr val="dk1"/>
              </a:buClr>
              <a:buSzPts val="1800"/>
              <a:buChar char="»"/>
              <a:defRPr/>
            </a:lvl5pPr>
            <a:lvl6pPr indent="-342900" lvl="5" marL="2743200" rtl="0" algn="l">
              <a:spcBef>
                <a:spcPts val="360"/>
              </a:spcBef>
              <a:spcAft>
                <a:spcPts val="0"/>
              </a:spcAft>
              <a:buClr>
                <a:schemeClr val="dk1"/>
              </a:buClr>
              <a:buSzPts val="1800"/>
              <a:buChar char="•"/>
              <a:defRPr/>
            </a:lvl6pPr>
            <a:lvl7pPr indent="-342900" lvl="6" marL="3200400" rtl="0" algn="l">
              <a:spcBef>
                <a:spcPts val="360"/>
              </a:spcBef>
              <a:spcAft>
                <a:spcPts val="0"/>
              </a:spcAft>
              <a:buClr>
                <a:schemeClr val="dk1"/>
              </a:buClr>
              <a:buSzPts val="1800"/>
              <a:buChar char="•"/>
              <a:defRPr/>
            </a:lvl7pPr>
            <a:lvl8pPr indent="-342900" lvl="7" marL="3657600" rtl="0" algn="l">
              <a:spcBef>
                <a:spcPts val="360"/>
              </a:spcBef>
              <a:spcAft>
                <a:spcPts val="0"/>
              </a:spcAft>
              <a:buClr>
                <a:schemeClr val="dk1"/>
              </a:buClr>
              <a:buSzPts val="1800"/>
              <a:buChar char="•"/>
              <a:defRPr/>
            </a:lvl8pPr>
            <a:lvl9pPr indent="-342900" lvl="8" marL="4114800" rtl="0" algn="l">
              <a:spcBef>
                <a:spcPts val="360"/>
              </a:spcBef>
              <a:spcAft>
                <a:spcPts val="0"/>
              </a:spcAft>
              <a:buClr>
                <a:schemeClr val="dk1"/>
              </a:buClr>
              <a:buSzPts val="1800"/>
              <a:buChar cha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53925" y="947625"/>
            <a:ext cx="16645800" cy="1143000"/>
          </a:xfrm>
          <a:prstGeom prst="rect">
            <a:avLst/>
          </a:prstGeom>
          <a:noFill/>
          <a:ln>
            <a:noFill/>
          </a:ln>
        </p:spPr>
        <p:txBody>
          <a:bodyPr anchorCtr="0" anchor="ctr" bIns="45700" lIns="91425" spcFirstLastPara="1" rIns="91425" wrap="square" tIns="45700">
            <a:normAutofit/>
          </a:bodyPr>
          <a:lstStyle>
            <a:lvl1pPr lvl="0" marR="0" rtl="0">
              <a:spcBef>
                <a:spcPts val="0"/>
              </a:spcBef>
              <a:spcAft>
                <a:spcPts val="0"/>
              </a:spcAft>
              <a:buClr>
                <a:schemeClr val="lt1"/>
              </a:buClr>
              <a:buSzPts val="7200"/>
              <a:buFont typeface="Dela Gothic One"/>
              <a:buNone/>
              <a:defRPr i="0" sz="7200" u="none" cap="none" strike="noStrike">
                <a:solidFill>
                  <a:schemeClr val="lt1"/>
                </a:solidFill>
                <a:latin typeface="Dela Gothic One"/>
                <a:ea typeface="Dela Gothic One"/>
                <a:cs typeface="Dela Gothic One"/>
                <a:sym typeface="Dela Gothic On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1066075" y="2357225"/>
            <a:ext cx="5012700" cy="4526100"/>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lt1"/>
              </a:buClr>
              <a:buSzPts val="3200"/>
              <a:buFont typeface="Montserrat"/>
              <a:buChar char="•"/>
              <a:defRPr i="0" sz="3200" u="none" cap="none" strike="noStrike">
                <a:solidFill>
                  <a:schemeClr val="lt1"/>
                </a:solidFill>
                <a:latin typeface="Montserrat"/>
                <a:ea typeface="Montserrat"/>
                <a:cs typeface="Montserrat"/>
                <a:sym typeface="Montserrat"/>
              </a:defRPr>
            </a:lvl1pPr>
            <a:lvl2pPr indent="-406400" lvl="1" marL="914400" marR="0" rtl="0" algn="l">
              <a:spcBef>
                <a:spcPts val="560"/>
              </a:spcBef>
              <a:spcAft>
                <a:spcPts val="0"/>
              </a:spcAft>
              <a:buClr>
                <a:schemeClr val="lt1"/>
              </a:buClr>
              <a:buSzPts val="2800"/>
              <a:buFont typeface="Montserrat"/>
              <a:buChar char="–"/>
              <a:defRPr i="0" sz="2800" u="none" cap="none" strike="noStrike">
                <a:solidFill>
                  <a:schemeClr val="lt1"/>
                </a:solidFill>
                <a:latin typeface="Montserrat"/>
                <a:ea typeface="Montserrat"/>
                <a:cs typeface="Montserrat"/>
                <a:sym typeface="Montserrat"/>
              </a:defRPr>
            </a:lvl2pPr>
            <a:lvl3pPr indent="-381000" lvl="2" marL="1371600" marR="0" rtl="0" algn="l">
              <a:spcBef>
                <a:spcPts val="480"/>
              </a:spcBef>
              <a:spcAft>
                <a:spcPts val="0"/>
              </a:spcAft>
              <a:buClr>
                <a:schemeClr val="lt1"/>
              </a:buClr>
              <a:buSzPts val="2400"/>
              <a:buFont typeface="Montserrat"/>
              <a:buChar char="•"/>
              <a:defRPr i="0" sz="2400" u="none" cap="none" strike="noStrike">
                <a:solidFill>
                  <a:schemeClr val="lt1"/>
                </a:solidFill>
                <a:latin typeface="Montserrat"/>
                <a:ea typeface="Montserrat"/>
                <a:cs typeface="Montserrat"/>
                <a:sym typeface="Montserrat"/>
              </a:defRPr>
            </a:lvl3pPr>
            <a:lvl4pPr indent="-355600" lvl="3" marL="1828800" marR="0" rtl="0" algn="l">
              <a:spcBef>
                <a:spcPts val="400"/>
              </a:spcBef>
              <a:spcAft>
                <a:spcPts val="0"/>
              </a:spcAft>
              <a:buClr>
                <a:schemeClr val="lt1"/>
              </a:buClr>
              <a:buSzPts val="2000"/>
              <a:buFont typeface="Montserrat"/>
              <a:buChar char="–"/>
              <a:defRPr i="0" sz="2000" u="none" cap="none" strike="noStrike">
                <a:solidFill>
                  <a:schemeClr val="lt1"/>
                </a:solidFill>
                <a:latin typeface="Montserrat"/>
                <a:ea typeface="Montserrat"/>
                <a:cs typeface="Montserrat"/>
                <a:sym typeface="Montserrat"/>
              </a:defRPr>
            </a:lvl4pPr>
            <a:lvl5pPr indent="-355600" lvl="4" marL="2286000" marR="0" rtl="0" algn="l">
              <a:spcBef>
                <a:spcPts val="400"/>
              </a:spcBef>
              <a:spcAft>
                <a:spcPts val="0"/>
              </a:spcAft>
              <a:buClr>
                <a:schemeClr val="lt1"/>
              </a:buClr>
              <a:buSzPts val="2000"/>
              <a:buFont typeface="Montserrat"/>
              <a:buChar char="»"/>
              <a:defRPr i="0" sz="2000" u="none" cap="none" strike="noStrike">
                <a:solidFill>
                  <a:schemeClr val="lt1"/>
                </a:solidFill>
                <a:latin typeface="Montserrat"/>
                <a:ea typeface="Montserrat"/>
                <a:cs typeface="Montserrat"/>
                <a:sym typeface="Montserrat"/>
              </a:defRPr>
            </a:lvl5pPr>
            <a:lvl6pPr indent="-355600" lvl="5" marL="2743200" marR="0" rtl="0" algn="l">
              <a:spcBef>
                <a:spcPts val="400"/>
              </a:spcBef>
              <a:spcAft>
                <a:spcPts val="0"/>
              </a:spcAft>
              <a:buClr>
                <a:schemeClr val="lt1"/>
              </a:buClr>
              <a:buSzPts val="2000"/>
              <a:buFont typeface="Montserrat"/>
              <a:buChar char="•"/>
              <a:defRPr i="0" sz="2000" u="none" cap="none" strike="noStrike">
                <a:solidFill>
                  <a:schemeClr val="lt1"/>
                </a:solidFill>
                <a:latin typeface="Montserrat"/>
                <a:ea typeface="Montserrat"/>
                <a:cs typeface="Montserrat"/>
                <a:sym typeface="Montserrat"/>
              </a:defRPr>
            </a:lvl6pPr>
            <a:lvl7pPr indent="-355600" lvl="6" marL="3200400" marR="0" rtl="0" algn="l">
              <a:spcBef>
                <a:spcPts val="400"/>
              </a:spcBef>
              <a:spcAft>
                <a:spcPts val="0"/>
              </a:spcAft>
              <a:buClr>
                <a:schemeClr val="lt1"/>
              </a:buClr>
              <a:buSzPts val="2000"/>
              <a:buFont typeface="Montserrat"/>
              <a:buChar char="•"/>
              <a:defRPr i="0" sz="2000" u="none" cap="none" strike="noStrike">
                <a:solidFill>
                  <a:schemeClr val="lt1"/>
                </a:solidFill>
                <a:latin typeface="Montserrat"/>
                <a:ea typeface="Montserrat"/>
                <a:cs typeface="Montserrat"/>
                <a:sym typeface="Montserrat"/>
              </a:defRPr>
            </a:lvl7pPr>
            <a:lvl8pPr indent="-355600" lvl="7" marL="3657600" marR="0" rtl="0" algn="l">
              <a:spcBef>
                <a:spcPts val="400"/>
              </a:spcBef>
              <a:spcAft>
                <a:spcPts val="0"/>
              </a:spcAft>
              <a:buClr>
                <a:schemeClr val="lt1"/>
              </a:buClr>
              <a:buSzPts val="2000"/>
              <a:buFont typeface="Montserrat"/>
              <a:buChar char="•"/>
              <a:defRPr i="0" sz="2000" u="none" cap="none" strike="noStrike">
                <a:solidFill>
                  <a:schemeClr val="lt1"/>
                </a:solidFill>
                <a:latin typeface="Montserrat"/>
                <a:ea typeface="Montserrat"/>
                <a:cs typeface="Montserrat"/>
                <a:sym typeface="Montserrat"/>
              </a:defRPr>
            </a:lvl8pPr>
            <a:lvl9pPr indent="-355600" lvl="8" marL="4114800" marR="0" rtl="0" algn="l">
              <a:spcBef>
                <a:spcPts val="400"/>
              </a:spcBef>
              <a:spcAft>
                <a:spcPts val="0"/>
              </a:spcAft>
              <a:buClr>
                <a:schemeClr val="lt1"/>
              </a:buClr>
              <a:buSzPts val="2000"/>
              <a:buFont typeface="Montserrat"/>
              <a:buChar char="•"/>
              <a:defRPr i="0" sz="2000" u="none" cap="none" strike="noStrike">
                <a:solidFill>
                  <a:schemeClr val="lt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 Id="rId4" Type="http://schemas.openxmlformats.org/officeDocument/2006/relationships/image" Target="../media/image22.png"/><Relationship Id="rId10" Type="http://schemas.openxmlformats.org/officeDocument/2006/relationships/image" Target="../media/image15.png"/><Relationship Id="rId9" Type="http://schemas.openxmlformats.org/officeDocument/2006/relationships/image" Target="../media/image1.png"/><Relationship Id="rId5" Type="http://schemas.openxmlformats.org/officeDocument/2006/relationships/image" Target="../media/image9.png"/><Relationship Id="rId6" Type="http://schemas.openxmlformats.org/officeDocument/2006/relationships/image" Target="../media/image4.png"/><Relationship Id="rId7" Type="http://schemas.openxmlformats.org/officeDocument/2006/relationships/image" Target="../media/image16.png"/><Relationship Id="rId8"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7.png"/><Relationship Id="rId4" Type="http://schemas.openxmlformats.org/officeDocument/2006/relationships/image" Target="../media/image10.png"/><Relationship Id="rId5" Type="http://schemas.openxmlformats.org/officeDocument/2006/relationships/image" Target="../media/image2.png"/><Relationship Id="rId6"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7.png"/><Relationship Id="rId4" Type="http://schemas.openxmlformats.org/officeDocument/2006/relationships/image" Target="../media/image10.png"/><Relationship Id="rId5" Type="http://schemas.openxmlformats.org/officeDocument/2006/relationships/image" Target="../media/image2.png"/><Relationship Id="rId6"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7.png"/><Relationship Id="rId4" Type="http://schemas.openxmlformats.org/officeDocument/2006/relationships/image" Target="../media/image10.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3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0.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0.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0.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0.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0.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0.png"/><Relationship Id="rId4" Type="http://schemas.openxmlformats.org/officeDocument/2006/relationships/image" Target="../media/image5.png"/><Relationship Id="rId5" Type="http://schemas.openxmlformats.org/officeDocument/2006/relationships/image" Target="../media/image22.png"/><Relationship Id="rId6" Type="http://schemas.openxmlformats.org/officeDocument/2006/relationships/image" Target="../media/image2.png"/><Relationship Id="rId7"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7.png"/><Relationship Id="rId4" Type="http://schemas.openxmlformats.org/officeDocument/2006/relationships/image" Target="../media/image10.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0.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19.png"/><Relationship Id="rId7" Type="http://schemas.openxmlformats.org/officeDocument/2006/relationships/image" Target="../media/image2.png"/><Relationship Id="rId8"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0.png"/><Relationship Id="rId4" Type="http://schemas.openxmlformats.org/officeDocument/2006/relationships/image" Target="../media/image8.png"/><Relationship Id="rId5" Type="http://schemas.openxmlformats.org/officeDocument/2006/relationships/image" Target="../media/image16.png"/><Relationship Id="rId6"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0.png"/><Relationship Id="rId4" Type="http://schemas.openxmlformats.org/officeDocument/2006/relationships/image" Target="../media/image8.png"/><Relationship Id="rId5" Type="http://schemas.openxmlformats.org/officeDocument/2006/relationships/image" Target="../media/image16.png"/><Relationship Id="rId6"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0.png"/><Relationship Id="rId4" Type="http://schemas.openxmlformats.org/officeDocument/2006/relationships/image" Target="../media/image8.png"/><Relationship Id="rId5" Type="http://schemas.openxmlformats.org/officeDocument/2006/relationships/image" Target="../media/image16.png"/><Relationship Id="rId6"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0.png"/><Relationship Id="rId4" Type="http://schemas.openxmlformats.org/officeDocument/2006/relationships/image" Target="../media/image8.png"/><Relationship Id="rId5" Type="http://schemas.openxmlformats.org/officeDocument/2006/relationships/image" Target="../media/image16.png"/><Relationship Id="rId6"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0.png"/><Relationship Id="rId4" Type="http://schemas.openxmlformats.org/officeDocument/2006/relationships/image" Target="../media/image8.png"/><Relationship Id="rId5" Type="http://schemas.openxmlformats.org/officeDocument/2006/relationships/image" Target="../media/image16.png"/><Relationship Id="rId6" Type="http://schemas.openxmlformats.org/officeDocument/2006/relationships/image" Target="../media/image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0.png"/><Relationship Id="rId4" Type="http://schemas.openxmlformats.org/officeDocument/2006/relationships/image" Target="../media/image8.png"/><Relationship Id="rId5" Type="http://schemas.openxmlformats.org/officeDocument/2006/relationships/image" Target="../media/image16.png"/><Relationship Id="rId6" Type="http://schemas.openxmlformats.org/officeDocument/2006/relationships/image" Target="../media/image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22.png"/><Relationship Id="rId4" Type="http://schemas.openxmlformats.org/officeDocument/2006/relationships/image" Target="../media/image10.png"/><Relationship Id="rId10" Type="http://schemas.openxmlformats.org/officeDocument/2006/relationships/image" Target="../media/image28.png"/><Relationship Id="rId9" Type="http://schemas.openxmlformats.org/officeDocument/2006/relationships/image" Target="../media/image27.png"/><Relationship Id="rId5" Type="http://schemas.openxmlformats.org/officeDocument/2006/relationships/image" Target="../media/image8.png"/><Relationship Id="rId6" Type="http://schemas.openxmlformats.org/officeDocument/2006/relationships/image" Target="../media/image16.png"/><Relationship Id="rId7" Type="http://schemas.openxmlformats.org/officeDocument/2006/relationships/image" Target="../media/image30.png"/><Relationship Id="rId8" Type="http://schemas.openxmlformats.org/officeDocument/2006/relationships/image" Target="../media/image3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10.png"/><Relationship Id="rId4" Type="http://schemas.openxmlformats.org/officeDocument/2006/relationships/image" Target="../media/image9.png"/><Relationship Id="rId5" Type="http://schemas.openxmlformats.org/officeDocument/2006/relationships/image" Target="../media/image2.png"/><Relationship Id="rId6"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0.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9.png"/><Relationship Id="rId5" Type="http://schemas.openxmlformats.org/officeDocument/2006/relationships/image" Target="../media/image8.png"/><Relationship Id="rId6" Type="http://schemas.openxmlformats.org/officeDocument/2006/relationships/image" Target="../media/image2.png"/><Relationship Id="rId7" Type="http://schemas.openxmlformats.org/officeDocument/2006/relationships/image" Target="../media/image19.png"/><Relationship Id="rId8"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5.png"/><Relationship Id="rId5" Type="http://schemas.openxmlformats.org/officeDocument/2006/relationships/image" Target="../media/image22.png"/><Relationship Id="rId6" Type="http://schemas.openxmlformats.org/officeDocument/2006/relationships/image" Target="../media/image2.png"/><Relationship Id="rId7"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0.png"/><Relationship Id="rId4" Type="http://schemas.openxmlformats.org/officeDocument/2006/relationships/image" Target="../media/image5.png"/><Relationship Id="rId5" Type="http://schemas.openxmlformats.org/officeDocument/2006/relationships/image" Target="../media/image22.png"/><Relationship Id="rId6" Type="http://schemas.openxmlformats.org/officeDocument/2006/relationships/image" Target="../media/image2.png"/><Relationship Id="rId7"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7.png"/><Relationship Id="rId4" Type="http://schemas.openxmlformats.org/officeDocument/2006/relationships/image" Target="../media/image10.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9.png"/><Relationship Id="rId4" Type="http://schemas.openxmlformats.org/officeDocument/2006/relationships/image" Target="../media/image10.png"/><Relationship Id="rId5" Type="http://schemas.openxmlformats.org/officeDocument/2006/relationships/image" Target="../media/image4.png"/><Relationship Id="rId6"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7.png"/><Relationship Id="rId4" Type="http://schemas.openxmlformats.org/officeDocument/2006/relationships/image" Target="../media/image10.png"/><Relationship Id="rId5" Type="http://schemas.openxmlformats.org/officeDocument/2006/relationships/image" Target="../media/image2.png"/><Relationship Id="rId6"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71" name="Shape 71"/>
        <p:cNvGrpSpPr/>
        <p:nvPr/>
      </p:nvGrpSpPr>
      <p:grpSpPr>
        <a:xfrm>
          <a:off x="0" y="0"/>
          <a:ext cx="0" cy="0"/>
          <a:chOff x="0" y="0"/>
          <a:chExt cx="0" cy="0"/>
        </a:xfrm>
      </p:grpSpPr>
      <p:sp>
        <p:nvSpPr>
          <p:cNvPr id="72" name="Google Shape;72;p10"/>
          <p:cNvSpPr/>
          <p:nvPr/>
        </p:nvSpPr>
        <p:spPr>
          <a:xfrm>
            <a:off x="0" y="34290"/>
            <a:ext cx="18288000" cy="10224135"/>
          </a:xfrm>
          <a:custGeom>
            <a:rect b="b" l="l" r="r" t="t"/>
            <a:pathLst>
              <a:path extrusionOk="0" h="10224135" w="18288000">
                <a:moveTo>
                  <a:pt x="0" y="0"/>
                </a:moveTo>
                <a:lnTo>
                  <a:pt x="18288000" y="0"/>
                </a:lnTo>
                <a:lnTo>
                  <a:pt x="18288000" y="10224135"/>
                </a:lnTo>
                <a:lnTo>
                  <a:pt x="0" y="10224135"/>
                </a:lnTo>
                <a:lnTo>
                  <a:pt x="0" y="0"/>
                </a:lnTo>
                <a:close/>
              </a:path>
            </a:pathLst>
          </a:custGeom>
          <a:blipFill rotWithShape="1">
            <a:blip r:embed="rId3">
              <a:alphaModFix/>
            </a:blip>
            <a:stretch>
              <a:fillRect b="-39574" l="0" r="0" t="-39293"/>
            </a:stretch>
          </a:blipFill>
          <a:ln>
            <a:noFill/>
          </a:ln>
        </p:spPr>
      </p:sp>
      <p:sp>
        <p:nvSpPr>
          <p:cNvPr id="73" name="Google Shape;73;p10"/>
          <p:cNvSpPr/>
          <p:nvPr/>
        </p:nvSpPr>
        <p:spPr>
          <a:xfrm rot="-4327781">
            <a:off x="-5571085" y="-1556518"/>
            <a:ext cx="10194720" cy="7156721"/>
          </a:xfrm>
          <a:custGeom>
            <a:rect b="b" l="l" r="r" t="t"/>
            <a:pathLst>
              <a:path extrusionOk="0" h="7156721" w="10194720">
                <a:moveTo>
                  <a:pt x="0" y="0"/>
                </a:moveTo>
                <a:lnTo>
                  <a:pt x="10194721" y="0"/>
                </a:lnTo>
                <a:lnTo>
                  <a:pt x="10194721" y="7156722"/>
                </a:lnTo>
                <a:lnTo>
                  <a:pt x="0" y="7156722"/>
                </a:lnTo>
                <a:lnTo>
                  <a:pt x="0" y="0"/>
                </a:lnTo>
                <a:close/>
              </a:path>
            </a:pathLst>
          </a:custGeom>
          <a:blipFill rotWithShape="1">
            <a:blip r:embed="rId4">
              <a:alphaModFix/>
            </a:blip>
            <a:stretch>
              <a:fillRect b="0" l="0" r="-285" t="0"/>
            </a:stretch>
          </a:blipFill>
          <a:ln>
            <a:noFill/>
          </a:ln>
        </p:spPr>
      </p:sp>
      <p:sp>
        <p:nvSpPr>
          <p:cNvPr id="74" name="Google Shape;74;p10"/>
          <p:cNvSpPr/>
          <p:nvPr/>
        </p:nvSpPr>
        <p:spPr>
          <a:xfrm>
            <a:off x="6709109" y="1009650"/>
            <a:ext cx="11139898" cy="8248650"/>
          </a:xfrm>
          <a:custGeom>
            <a:rect b="b" l="l" r="r" t="t"/>
            <a:pathLst>
              <a:path extrusionOk="0" h="8248650" w="11139898">
                <a:moveTo>
                  <a:pt x="0" y="0"/>
                </a:moveTo>
                <a:lnTo>
                  <a:pt x="11139899" y="0"/>
                </a:lnTo>
                <a:lnTo>
                  <a:pt x="11139899" y="8248650"/>
                </a:lnTo>
                <a:lnTo>
                  <a:pt x="0" y="8248650"/>
                </a:lnTo>
                <a:lnTo>
                  <a:pt x="0" y="0"/>
                </a:lnTo>
                <a:close/>
              </a:path>
            </a:pathLst>
          </a:custGeom>
          <a:blipFill rotWithShape="1">
            <a:blip r:embed="rId5">
              <a:alphaModFix/>
            </a:blip>
            <a:stretch>
              <a:fillRect b="0" l="0" r="-229" t="0"/>
            </a:stretch>
          </a:blipFill>
          <a:ln>
            <a:noFill/>
          </a:ln>
        </p:spPr>
      </p:sp>
      <p:sp>
        <p:nvSpPr>
          <p:cNvPr id="75" name="Google Shape;75;p10"/>
          <p:cNvSpPr/>
          <p:nvPr/>
        </p:nvSpPr>
        <p:spPr>
          <a:xfrm>
            <a:off x="749259" y="8331904"/>
            <a:ext cx="5536686" cy="543602"/>
          </a:xfrm>
          <a:custGeom>
            <a:rect b="b" l="l" r="r" t="t"/>
            <a:pathLst>
              <a:path extrusionOk="0" h="543602" w="5536686">
                <a:moveTo>
                  <a:pt x="0" y="0"/>
                </a:moveTo>
                <a:lnTo>
                  <a:pt x="5536686" y="0"/>
                </a:lnTo>
                <a:lnTo>
                  <a:pt x="5536686" y="543601"/>
                </a:lnTo>
                <a:lnTo>
                  <a:pt x="0" y="543601"/>
                </a:lnTo>
                <a:lnTo>
                  <a:pt x="0" y="0"/>
                </a:lnTo>
                <a:close/>
              </a:path>
            </a:pathLst>
          </a:custGeom>
          <a:blipFill rotWithShape="1">
            <a:blip r:embed="rId6">
              <a:alphaModFix/>
            </a:blip>
            <a:stretch>
              <a:fillRect b="0" l="0" r="0" t="0"/>
            </a:stretch>
          </a:blipFill>
          <a:ln>
            <a:noFill/>
          </a:ln>
        </p:spPr>
      </p:sp>
      <p:sp>
        <p:nvSpPr>
          <p:cNvPr id="76" name="Google Shape;76;p10"/>
          <p:cNvSpPr/>
          <p:nvPr/>
        </p:nvSpPr>
        <p:spPr>
          <a:xfrm>
            <a:off x="2243246" y="6797361"/>
            <a:ext cx="5536686" cy="1806344"/>
          </a:xfrm>
          <a:custGeom>
            <a:rect b="b" l="l" r="r" t="t"/>
            <a:pathLst>
              <a:path extrusionOk="0" h="1806344" w="5536686">
                <a:moveTo>
                  <a:pt x="0" y="0"/>
                </a:moveTo>
                <a:lnTo>
                  <a:pt x="5536686" y="0"/>
                </a:lnTo>
                <a:lnTo>
                  <a:pt x="5536686" y="1806343"/>
                </a:lnTo>
                <a:lnTo>
                  <a:pt x="0" y="1806343"/>
                </a:lnTo>
                <a:lnTo>
                  <a:pt x="0" y="0"/>
                </a:lnTo>
                <a:close/>
              </a:path>
            </a:pathLst>
          </a:custGeom>
          <a:blipFill rotWithShape="1">
            <a:blip r:embed="rId7">
              <a:alphaModFix/>
            </a:blip>
            <a:stretch>
              <a:fillRect b="0" l="0" r="0" t="0"/>
            </a:stretch>
          </a:blipFill>
          <a:ln>
            <a:noFill/>
          </a:ln>
        </p:spPr>
      </p:sp>
      <p:sp>
        <p:nvSpPr>
          <p:cNvPr id="77" name="Google Shape;77;p10"/>
          <p:cNvSpPr/>
          <p:nvPr/>
        </p:nvSpPr>
        <p:spPr>
          <a:xfrm rot="10800000">
            <a:off x="-1089495" y="8603704"/>
            <a:ext cx="5536686" cy="1806344"/>
          </a:xfrm>
          <a:custGeom>
            <a:rect b="b" l="l" r="r" t="t"/>
            <a:pathLst>
              <a:path extrusionOk="0" h="1806344" w="5536686">
                <a:moveTo>
                  <a:pt x="0" y="0"/>
                </a:moveTo>
                <a:lnTo>
                  <a:pt x="5536686" y="0"/>
                </a:lnTo>
                <a:lnTo>
                  <a:pt x="5536686" y="1806344"/>
                </a:lnTo>
                <a:lnTo>
                  <a:pt x="0" y="1806344"/>
                </a:lnTo>
                <a:lnTo>
                  <a:pt x="0" y="0"/>
                </a:lnTo>
                <a:close/>
              </a:path>
            </a:pathLst>
          </a:custGeom>
          <a:blipFill rotWithShape="1">
            <a:blip r:embed="rId7">
              <a:alphaModFix/>
            </a:blip>
            <a:stretch>
              <a:fillRect b="0" l="0" r="0" t="0"/>
            </a:stretch>
          </a:blipFill>
          <a:ln>
            <a:noFill/>
          </a:ln>
        </p:spPr>
      </p:sp>
      <p:sp>
        <p:nvSpPr>
          <p:cNvPr id="78" name="Google Shape;78;p10"/>
          <p:cNvSpPr/>
          <p:nvPr/>
        </p:nvSpPr>
        <p:spPr>
          <a:xfrm>
            <a:off x="4443631" y="1201036"/>
            <a:ext cx="5681086" cy="1200129"/>
          </a:xfrm>
          <a:custGeom>
            <a:rect b="b" l="l" r="r" t="t"/>
            <a:pathLst>
              <a:path extrusionOk="0" h="1200129" w="5681086">
                <a:moveTo>
                  <a:pt x="0" y="0"/>
                </a:moveTo>
                <a:lnTo>
                  <a:pt x="5681086" y="0"/>
                </a:lnTo>
                <a:lnTo>
                  <a:pt x="5681086" y="1200129"/>
                </a:lnTo>
                <a:lnTo>
                  <a:pt x="0" y="1200129"/>
                </a:lnTo>
                <a:lnTo>
                  <a:pt x="0" y="0"/>
                </a:lnTo>
                <a:close/>
              </a:path>
            </a:pathLst>
          </a:custGeom>
          <a:blipFill rotWithShape="1">
            <a:blip r:embed="rId8">
              <a:alphaModFix/>
            </a:blip>
            <a:stretch>
              <a:fillRect b="0" l="0" r="0" t="0"/>
            </a:stretch>
          </a:blipFill>
          <a:ln>
            <a:noFill/>
          </a:ln>
        </p:spPr>
      </p:sp>
      <p:sp>
        <p:nvSpPr>
          <p:cNvPr id="79" name="Google Shape;79;p10"/>
          <p:cNvSpPr/>
          <p:nvPr/>
        </p:nvSpPr>
        <p:spPr>
          <a:xfrm>
            <a:off x="1840677" y="1469302"/>
            <a:ext cx="5681086" cy="919303"/>
          </a:xfrm>
          <a:custGeom>
            <a:rect b="b" l="l" r="r" t="t"/>
            <a:pathLst>
              <a:path extrusionOk="0" h="919303" w="5681086">
                <a:moveTo>
                  <a:pt x="0" y="0"/>
                </a:moveTo>
                <a:lnTo>
                  <a:pt x="5681086" y="0"/>
                </a:lnTo>
                <a:lnTo>
                  <a:pt x="5681086" y="919303"/>
                </a:lnTo>
                <a:lnTo>
                  <a:pt x="0" y="919303"/>
                </a:lnTo>
                <a:lnTo>
                  <a:pt x="0" y="0"/>
                </a:lnTo>
                <a:close/>
              </a:path>
            </a:pathLst>
          </a:custGeom>
          <a:blipFill rotWithShape="1">
            <a:blip r:embed="rId9">
              <a:alphaModFix/>
            </a:blip>
            <a:stretch>
              <a:fillRect b="0" l="0" r="0" t="0"/>
            </a:stretch>
          </a:blipFill>
          <a:ln>
            <a:noFill/>
          </a:ln>
        </p:spPr>
      </p:sp>
      <p:sp>
        <p:nvSpPr>
          <p:cNvPr id="80" name="Google Shape;80;p10"/>
          <p:cNvSpPr/>
          <p:nvPr/>
        </p:nvSpPr>
        <p:spPr>
          <a:xfrm>
            <a:off x="-856727" y="1009650"/>
            <a:ext cx="5681086" cy="919303"/>
          </a:xfrm>
          <a:custGeom>
            <a:rect b="b" l="l" r="r" t="t"/>
            <a:pathLst>
              <a:path extrusionOk="0" h="919303" w="5681086">
                <a:moveTo>
                  <a:pt x="0" y="0"/>
                </a:moveTo>
                <a:lnTo>
                  <a:pt x="5681086" y="0"/>
                </a:lnTo>
                <a:lnTo>
                  <a:pt x="5681086" y="919303"/>
                </a:lnTo>
                <a:lnTo>
                  <a:pt x="0" y="919303"/>
                </a:lnTo>
                <a:lnTo>
                  <a:pt x="0" y="0"/>
                </a:lnTo>
                <a:close/>
              </a:path>
            </a:pathLst>
          </a:custGeom>
          <a:blipFill rotWithShape="1">
            <a:blip r:embed="rId9">
              <a:alphaModFix/>
            </a:blip>
            <a:stretch>
              <a:fillRect b="0" l="0" r="0" t="0"/>
            </a:stretch>
          </a:blipFill>
          <a:ln>
            <a:noFill/>
          </a:ln>
        </p:spPr>
      </p:sp>
      <p:sp>
        <p:nvSpPr>
          <p:cNvPr id="81" name="Google Shape;81;p10"/>
          <p:cNvSpPr/>
          <p:nvPr/>
        </p:nvSpPr>
        <p:spPr>
          <a:xfrm rot="5400000">
            <a:off x="615506" y="1786976"/>
            <a:ext cx="1504590" cy="4449055"/>
          </a:xfrm>
          <a:custGeom>
            <a:rect b="b" l="l" r="r" t="t"/>
            <a:pathLst>
              <a:path extrusionOk="0" h="4449055" w="1504590">
                <a:moveTo>
                  <a:pt x="0" y="0"/>
                </a:moveTo>
                <a:lnTo>
                  <a:pt x="1504589" y="0"/>
                </a:lnTo>
                <a:lnTo>
                  <a:pt x="1504589" y="4449056"/>
                </a:lnTo>
                <a:lnTo>
                  <a:pt x="0" y="4449056"/>
                </a:lnTo>
                <a:lnTo>
                  <a:pt x="0" y="0"/>
                </a:lnTo>
                <a:close/>
              </a:path>
            </a:pathLst>
          </a:custGeom>
          <a:blipFill rotWithShape="1">
            <a:blip r:embed="rId10">
              <a:alphaModFix/>
            </a:blip>
            <a:stretch>
              <a:fillRect b="0" l="0" r="0" t="0"/>
            </a:stretch>
          </a:blipFill>
          <a:ln>
            <a:noFill/>
          </a:ln>
        </p:spPr>
      </p:sp>
      <p:sp>
        <p:nvSpPr>
          <p:cNvPr id="82" name="Google Shape;82;p10"/>
          <p:cNvSpPr txBox="1"/>
          <p:nvPr/>
        </p:nvSpPr>
        <p:spPr>
          <a:xfrm>
            <a:off x="8044778" y="3093675"/>
            <a:ext cx="9261000" cy="46047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9972">
                <a:solidFill>
                  <a:srgbClr val="FFF8F2"/>
                </a:solidFill>
                <a:latin typeface="Dela Gothic One"/>
                <a:ea typeface="Dela Gothic One"/>
                <a:cs typeface="Dela Gothic One"/>
                <a:sym typeface="Dela Gothic One"/>
              </a:rPr>
              <a:t>Natural </a:t>
            </a:r>
            <a:endParaRPr sz="9972">
              <a:solidFill>
                <a:srgbClr val="FFF8F2"/>
              </a:solidFill>
              <a:latin typeface="Dela Gothic One"/>
              <a:ea typeface="Dela Gothic One"/>
              <a:cs typeface="Dela Gothic One"/>
              <a:sym typeface="Dela Gothic One"/>
            </a:endParaRPr>
          </a:p>
          <a:p>
            <a:pPr indent="0" lvl="0" marL="0" marR="0" rtl="0" algn="l">
              <a:lnSpc>
                <a:spcPct val="100000"/>
              </a:lnSpc>
              <a:spcBef>
                <a:spcPts val="0"/>
              </a:spcBef>
              <a:spcAft>
                <a:spcPts val="0"/>
              </a:spcAft>
              <a:buNone/>
            </a:pPr>
            <a:r>
              <a:rPr lang="en-US" sz="9972">
                <a:solidFill>
                  <a:srgbClr val="FFF8F2"/>
                </a:solidFill>
                <a:latin typeface="Dela Gothic One"/>
                <a:ea typeface="Dela Gothic One"/>
                <a:cs typeface="Dela Gothic One"/>
                <a:sym typeface="Dela Gothic One"/>
              </a:rPr>
              <a:t>Language</a:t>
            </a:r>
            <a:endParaRPr sz="9972">
              <a:solidFill>
                <a:srgbClr val="FFF8F2"/>
              </a:solidFill>
              <a:latin typeface="Dela Gothic One"/>
              <a:ea typeface="Dela Gothic One"/>
              <a:cs typeface="Dela Gothic One"/>
              <a:sym typeface="Dela Gothic One"/>
            </a:endParaRPr>
          </a:p>
          <a:p>
            <a:pPr indent="0" lvl="0" marL="0" marR="0" rtl="0" algn="l">
              <a:lnSpc>
                <a:spcPct val="100000"/>
              </a:lnSpc>
              <a:spcBef>
                <a:spcPts val="0"/>
              </a:spcBef>
              <a:spcAft>
                <a:spcPts val="0"/>
              </a:spcAft>
              <a:buNone/>
            </a:pPr>
            <a:r>
              <a:rPr lang="en-US" sz="9972">
                <a:solidFill>
                  <a:srgbClr val="FFF8F2"/>
                </a:solidFill>
                <a:latin typeface="Dela Gothic One"/>
                <a:ea typeface="Dela Gothic One"/>
                <a:cs typeface="Dela Gothic One"/>
                <a:sym typeface="Dela Gothic One"/>
              </a:rPr>
              <a:t>Processing</a:t>
            </a:r>
            <a:endParaRPr sz="9972">
              <a:solidFill>
                <a:srgbClr val="FFF8F2"/>
              </a:solidFill>
              <a:latin typeface="Dela Gothic One"/>
              <a:ea typeface="Dela Gothic One"/>
              <a:cs typeface="Dela Gothic One"/>
              <a:sym typeface="Dela Gothic One"/>
            </a:endParaRPr>
          </a:p>
        </p:txBody>
      </p:sp>
      <p:sp>
        <p:nvSpPr>
          <p:cNvPr id="83" name="Google Shape;83;p10"/>
          <p:cNvSpPr txBox="1"/>
          <p:nvPr/>
        </p:nvSpPr>
        <p:spPr>
          <a:xfrm>
            <a:off x="8044775" y="9084325"/>
            <a:ext cx="9583800" cy="3849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500">
                <a:solidFill>
                  <a:srgbClr val="FFFFFF"/>
                </a:solidFill>
                <a:latin typeface="Montserrat"/>
                <a:ea typeface="Montserrat"/>
                <a:cs typeface="Montserrat"/>
                <a:sym typeface="Montserrat"/>
              </a:rPr>
              <a:t>Reid Dial, Tony Reyes, Jose Marin, Milo Dufresne-MacDonald</a:t>
            </a:r>
            <a:endParaRPr sz="2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31" name="Shape 231"/>
        <p:cNvGrpSpPr/>
        <p:nvPr/>
      </p:nvGrpSpPr>
      <p:grpSpPr>
        <a:xfrm>
          <a:off x="0" y="0"/>
          <a:ext cx="0" cy="0"/>
          <a:chOff x="0" y="0"/>
          <a:chExt cx="0" cy="0"/>
        </a:xfrm>
      </p:grpSpPr>
      <p:sp>
        <p:nvSpPr>
          <p:cNvPr id="232" name="Google Shape;232;p19"/>
          <p:cNvSpPr/>
          <p:nvPr/>
        </p:nvSpPr>
        <p:spPr>
          <a:xfrm>
            <a:off x="12543854" y="454019"/>
            <a:ext cx="9845270" cy="12703574"/>
          </a:xfrm>
          <a:custGeom>
            <a:rect b="b" l="l" r="r" t="t"/>
            <a:pathLst>
              <a:path extrusionOk="0" h="12703574" w="9845270">
                <a:moveTo>
                  <a:pt x="0" y="0"/>
                </a:moveTo>
                <a:lnTo>
                  <a:pt x="9845270" y="0"/>
                </a:lnTo>
                <a:lnTo>
                  <a:pt x="9845270" y="12703574"/>
                </a:lnTo>
                <a:lnTo>
                  <a:pt x="0" y="12703574"/>
                </a:lnTo>
                <a:lnTo>
                  <a:pt x="0" y="0"/>
                </a:lnTo>
                <a:close/>
              </a:path>
            </a:pathLst>
          </a:custGeom>
          <a:blipFill rotWithShape="1">
            <a:blip r:embed="rId3">
              <a:alphaModFix/>
            </a:blip>
            <a:stretch>
              <a:fillRect b="0" l="0" r="0" t="0"/>
            </a:stretch>
          </a:blipFill>
          <a:ln>
            <a:noFill/>
          </a:ln>
        </p:spPr>
      </p:sp>
      <p:sp>
        <p:nvSpPr>
          <p:cNvPr id="233" name="Google Shape;233;p19"/>
          <p:cNvSpPr/>
          <p:nvPr/>
        </p:nvSpPr>
        <p:spPr>
          <a:xfrm>
            <a:off x="0" y="-41910"/>
            <a:ext cx="18288000" cy="10433685"/>
          </a:xfrm>
          <a:custGeom>
            <a:rect b="b" l="l" r="r" t="t"/>
            <a:pathLst>
              <a:path extrusionOk="0" h="10433685" w="18288000">
                <a:moveTo>
                  <a:pt x="0" y="0"/>
                </a:moveTo>
                <a:lnTo>
                  <a:pt x="18288000" y="0"/>
                </a:lnTo>
                <a:lnTo>
                  <a:pt x="18288000" y="10433685"/>
                </a:lnTo>
                <a:lnTo>
                  <a:pt x="0" y="10433685"/>
                </a:lnTo>
                <a:lnTo>
                  <a:pt x="0" y="0"/>
                </a:lnTo>
                <a:close/>
              </a:path>
            </a:pathLst>
          </a:custGeom>
          <a:blipFill rotWithShape="1">
            <a:blip r:embed="rId4">
              <a:alphaModFix/>
            </a:blip>
            <a:stretch>
              <a:fillRect b="-36769" l="0" r="0" t="-38499"/>
            </a:stretch>
          </a:blipFill>
          <a:ln>
            <a:noFill/>
          </a:ln>
        </p:spPr>
      </p:sp>
      <p:sp>
        <p:nvSpPr>
          <p:cNvPr id="234" name="Google Shape;234;p19"/>
          <p:cNvSpPr/>
          <p:nvPr/>
        </p:nvSpPr>
        <p:spPr>
          <a:xfrm>
            <a:off x="14126544" y="1867813"/>
            <a:ext cx="7315200" cy="1545336"/>
          </a:xfrm>
          <a:custGeom>
            <a:rect b="b" l="l" r="r" t="t"/>
            <a:pathLst>
              <a:path extrusionOk="0" h="1545336" w="7315200">
                <a:moveTo>
                  <a:pt x="0" y="0"/>
                </a:moveTo>
                <a:lnTo>
                  <a:pt x="7315200" y="0"/>
                </a:lnTo>
                <a:lnTo>
                  <a:pt x="7315200" y="1545336"/>
                </a:lnTo>
                <a:lnTo>
                  <a:pt x="0" y="1545336"/>
                </a:lnTo>
                <a:lnTo>
                  <a:pt x="0" y="0"/>
                </a:lnTo>
                <a:close/>
              </a:path>
            </a:pathLst>
          </a:custGeom>
          <a:blipFill rotWithShape="1">
            <a:blip r:embed="rId5">
              <a:alphaModFix/>
            </a:blip>
            <a:stretch>
              <a:fillRect b="0" l="0" r="0" t="0"/>
            </a:stretch>
          </a:blipFill>
          <a:ln>
            <a:noFill/>
          </a:ln>
        </p:spPr>
      </p:sp>
      <p:sp>
        <p:nvSpPr>
          <p:cNvPr id="235" name="Google Shape;235;p19"/>
          <p:cNvSpPr/>
          <p:nvPr/>
        </p:nvSpPr>
        <p:spPr>
          <a:xfrm>
            <a:off x="12684134" y="2531861"/>
            <a:ext cx="4713606" cy="762747"/>
          </a:xfrm>
          <a:custGeom>
            <a:rect b="b" l="l" r="r" t="t"/>
            <a:pathLst>
              <a:path extrusionOk="0" h="762747" w="4713606">
                <a:moveTo>
                  <a:pt x="0" y="0"/>
                </a:moveTo>
                <a:lnTo>
                  <a:pt x="4713606" y="0"/>
                </a:lnTo>
                <a:lnTo>
                  <a:pt x="4713606" y="762747"/>
                </a:lnTo>
                <a:lnTo>
                  <a:pt x="0" y="762747"/>
                </a:lnTo>
                <a:lnTo>
                  <a:pt x="0" y="0"/>
                </a:lnTo>
                <a:close/>
              </a:path>
            </a:pathLst>
          </a:custGeom>
          <a:blipFill rotWithShape="1">
            <a:blip r:embed="rId6">
              <a:alphaModFix/>
            </a:blip>
            <a:stretch>
              <a:fillRect b="0" l="0" r="0" t="0"/>
            </a:stretch>
          </a:blipFill>
          <a:ln>
            <a:noFill/>
          </a:ln>
        </p:spPr>
      </p:sp>
      <p:sp>
        <p:nvSpPr>
          <p:cNvPr id="236" name="Google Shape;236;p19"/>
          <p:cNvSpPr/>
          <p:nvPr/>
        </p:nvSpPr>
        <p:spPr>
          <a:xfrm>
            <a:off x="-4018049" y="8802155"/>
            <a:ext cx="5637751" cy="912291"/>
          </a:xfrm>
          <a:custGeom>
            <a:rect b="b" l="l" r="r" t="t"/>
            <a:pathLst>
              <a:path extrusionOk="0" h="912291" w="5637751">
                <a:moveTo>
                  <a:pt x="0" y="0"/>
                </a:moveTo>
                <a:lnTo>
                  <a:pt x="5637751" y="0"/>
                </a:lnTo>
                <a:lnTo>
                  <a:pt x="5637751" y="912290"/>
                </a:lnTo>
                <a:lnTo>
                  <a:pt x="0" y="912290"/>
                </a:lnTo>
                <a:lnTo>
                  <a:pt x="0" y="0"/>
                </a:lnTo>
                <a:close/>
              </a:path>
            </a:pathLst>
          </a:custGeom>
          <a:blipFill rotWithShape="1">
            <a:blip r:embed="rId6">
              <a:alphaModFix/>
            </a:blip>
            <a:stretch>
              <a:fillRect b="0" l="0" r="0" t="0"/>
            </a:stretch>
          </a:blipFill>
          <a:ln>
            <a:noFill/>
          </a:ln>
        </p:spPr>
      </p:sp>
      <p:sp>
        <p:nvSpPr>
          <p:cNvPr id="237" name="Google Shape;237;p19"/>
          <p:cNvSpPr/>
          <p:nvPr/>
        </p:nvSpPr>
        <p:spPr>
          <a:xfrm>
            <a:off x="2204200" y="2974400"/>
            <a:ext cx="3677100" cy="1240500"/>
          </a:xfrm>
          <a:prstGeom prst="roundRect">
            <a:avLst>
              <a:gd fmla="val 16667" name="adj"/>
            </a:avLst>
          </a:prstGeom>
          <a:solidFill>
            <a:srgbClr val="FFF8F2">
              <a:alpha val="84910"/>
            </a:srgbClr>
          </a:solidFill>
          <a:ln cap="flat" cmpd="sng" w="9525">
            <a:solidFill>
              <a:srgbClr val="FFF8F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3200">
                <a:latin typeface="Dela Gothic One"/>
                <a:ea typeface="Dela Gothic One"/>
                <a:cs typeface="Dela Gothic One"/>
                <a:sym typeface="Dela Gothic One"/>
              </a:rPr>
              <a:t>Bag of Words</a:t>
            </a:r>
            <a:endParaRPr sz="3200">
              <a:latin typeface="Dela Gothic One"/>
              <a:ea typeface="Dela Gothic One"/>
              <a:cs typeface="Dela Gothic One"/>
              <a:sym typeface="Dela Gothic One"/>
            </a:endParaRPr>
          </a:p>
        </p:txBody>
      </p:sp>
      <p:sp>
        <p:nvSpPr>
          <p:cNvPr id="238" name="Google Shape;238;p19"/>
          <p:cNvSpPr txBox="1"/>
          <p:nvPr/>
        </p:nvSpPr>
        <p:spPr>
          <a:xfrm>
            <a:off x="890249" y="1304575"/>
            <a:ext cx="16507500" cy="10929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7100">
                <a:solidFill>
                  <a:srgbClr val="FFFFFF"/>
                </a:solidFill>
                <a:latin typeface="Dela Gothic One"/>
                <a:ea typeface="Dela Gothic One"/>
                <a:cs typeface="Dela Gothic One"/>
                <a:sym typeface="Dela Gothic One"/>
              </a:rPr>
              <a:t>Feature Extraction </a:t>
            </a:r>
            <a:endParaRPr sz="1300"/>
          </a:p>
        </p:txBody>
      </p:sp>
      <p:sp>
        <p:nvSpPr>
          <p:cNvPr id="239" name="Google Shape;239;p19"/>
          <p:cNvSpPr txBox="1"/>
          <p:nvPr/>
        </p:nvSpPr>
        <p:spPr>
          <a:xfrm>
            <a:off x="2204200" y="4572000"/>
            <a:ext cx="13901400" cy="3906600"/>
          </a:xfrm>
          <a:prstGeom prst="rect">
            <a:avLst/>
          </a:prstGeom>
          <a:noFill/>
          <a:ln>
            <a:noFill/>
          </a:ln>
        </p:spPr>
        <p:txBody>
          <a:bodyPr anchorCtr="0" anchor="t" bIns="0" lIns="0" spcFirstLastPara="1" rIns="0" wrap="square" tIns="0">
            <a:noAutofit/>
          </a:bodyPr>
          <a:lstStyle/>
          <a:p>
            <a:pPr indent="0" lvl="0" marL="0" marR="0" rtl="0" algn="l">
              <a:lnSpc>
                <a:spcPct val="140000"/>
              </a:lnSpc>
              <a:spcBef>
                <a:spcPts val="0"/>
              </a:spcBef>
              <a:spcAft>
                <a:spcPts val="0"/>
              </a:spcAft>
              <a:buNone/>
            </a:pPr>
            <a:r>
              <a:rPr b="1" lang="en-US" sz="2700">
                <a:solidFill>
                  <a:srgbClr val="FFFFFF"/>
                </a:solidFill>
                <a:latin typeface="Montserrat"/>
                <a:ea typeface="Montserrat"/>
                <a:cs typeface="Montserrat"/>
                <a:sym typeface="Montserrat"/>
              </a:rPr>
              <a:t>EXAMPLE:</a:t>
            </a:r>
            <a:endParaRPr b="1" sz="2700">
              <a:solidFill>
                <a:srgbClr val="FFFFFF"/>
              </a:solidFill>
              <a:latin typeface="Montserrat"/>
              <a:ea typeface="Montserrat"/>
              <a:cs typeface="Montserrat"/>
              <a:sym typeface="Montserrat"/>
            </a:endParaRPr>
          </a:p>
          <a:p>
            <a:pPr indent="-400050" lvl="0" marL="457200" marR="0" rtl="0" algn="l">
              <a:lnSpc>
                <a:spcPct val="140000"/>
              </a:lnSpc>
              <a:spcBef>
                <a:spcPts val="0"/>
              </a:spcBef>
              <a:spcAft>
                <a:spcPts val="0"/>
              </a:spcAft>
              <a:buClr>
                <a:srgbClr val="FFFFFF"/>
              </a:buClr>
              <a:buSzPts val="2700"/>
              <a:buFont typeface="Montserrat"/>
              <a:buAutoNum type="arabicParenBoth"/>
            </a:pPr>
            <a:r>
              <a:rPr lang="en-US" sz="2700">
                <a:solidFill>
                  <a:srgbClr val="FFFFFF"/>
                </a:solidFill>
                <a:latin typeface="Montserrat"/>
                <a:ea typeface="Montserrat"/>
                <a:cs typeface="Montserrat"/>
                <a:sym typeface="Montserrat"/>
              </a:rPr>
              <a:t>John likes to watch movies. Mary likes movies too.</a:t>
            </a:r>
            <a:endParaRPr sz="2700">
              <a:solidFill>
                <a:srgbClr val="FFFFFF"/>
              </a:solidFill>
              <a:latin typeface="Montserrat"/>
              <a:ea typeface="Montserrat"/>
              <a:cs typeface="Montserrat"/>
              <a:sym typeface="Montserrat"/>
            </a:endParaRPr>
          </a:p>
          <a:p>
            <a:pPr indent="-400050" lvl="0" marL="457200" marR="0" rtl="0" algn="l">
              <a:lnSpc>
                <a:spcPct val="140000"/>
              </a:lnSpc>
              <a:spcBef>
                <a:spcPts val="0"/>
              </a:spcBef>
              <a:spcAft>
                <a:spcPts val="0"/>
              </a:spcAft>
              <a:buClr>
                <a:srgbClr val="FFFFFF"/>
              </a:buClr>
              <a:buSzPts val="2700"/>
              <a:buFont typeface="Montserrat"/>
              <a:buAutoNum type="arabicParenBoth"/>
            </a:pPr>
            <a:r>
              <a:rPr lang="en-US" sz="2700">
                <a:solidFill>
                  <a:srgbClr val="FFFFFF"/>
                </a:solidFill>
                <a:latin typeface="Montserrat"/>
                <a:ea typeface="Montserrat"/>
                <a:cs typeface="Montserrat"/>
                <a:sym typeface="Montserrat"/>
              </a:rPr>
              <a:t>Mary also likes to watch football games. </a:t>
            </a:r>
            <a:endParaRPr sz="2700">
              <a:solidFill>
                <a:srgbClr val="FFFFFF"/>
              </a:solidFill>
              <a:latin typeface="Montserrat"/>
              <a:ea typeface="Montserrat"/>
              <a:cs typeface="Montserrat"/>
              <a:sym typeface="Montserrat"/>
            </a:endParaRPr>
          </a:p>
          <a:p>
            <a:pPr indent="0" lvl="0" marL="0" marR="0" rtl="0" algn="l">
              <a:lnSpc>
                <a:spcPct val="140000"/>
              </a:lnSpc>
              <a:spcBef>
                <a:spcPts val="0"/>
              </a:spcBef>
              <a:spcAft>
                <a:spcPts val="0"/>
              </a:spcAft>
              <a:buNone/>
            </a:pPr>
            <a:r>
              <a:t/>
            </a:r>
            <a:endParaRPr sz="2700">
              <a:solidFill>
                <a:srgbClr val="FFFFFF"/>
              </a:solidFill>
              <a:latin typeface="Montserrat"/>
              <a:ea typeface="Montserrat"/>
              <a:cs typeface="Montserrat"/>
              <a:sym typeface="Montserrat"/>
            </a:endParaRPr>
          </a:p>
          <a:p>
            <a:pPr indent="0" lvl="0" marL="0" marR="0" rtl="0" algn="l">
              <a:lnSpc>
                <a:spcPct val="140000"/>
              </a:lnSpc>
              <a:spcBef>
                <a:spcPts val="0"/>
              </a:spcBef>
              <a:spcAft>
                <a:spcPts val="0"/>
              </a:spcAft>
              <a:buNone/>
            </a:pPr>
            <a:r>
              <a:t/>
            </a:r>
            <a:endParaRPr sz="2700">
              <a:solidFill>
                <a:srgbClr val="FFFFFF"/>
              </a:solidFill>
              <a:latin typeface="Montserrat"/>
              <a:ea typeface="Montserrat"/>
              <a:cs typeface="Montserrat"/>
              <a:sym typeface="Montserrat"/>
            </a:endParaRPr>
          </a:p>
          <a:p>
            <a:pPr indent="0" lvl="0" marL="0" marR="0" rtl="0" algn="l">
              <a:lnSpc>
                <a:spcPct val="140000"/>
              </a:lnSpc>
              <a:spcBef>
                <a:spcPts val="0"/>
              </a:spcBef>
              <a:spcAft>
                <a:spcPts val="0"/>
              </a:spcAft>
              <a:buNone/>
            </a:pPr>
            <a:r>
              <a:rPr lang="en-US" sz="2700">
                <a:solidFill>
                  <a:srgbClr val="FFFFFF"/>
                </a:solidFill>
                <a:latin typeface="Montserrat"/>
                <a:ea typeface="Montserrat"/>
                <a:cs typeface="Montserrat"/>
                <a:sym typeface="Montserrat"/>
              </a:rPr>
              <a:t>BoW_1 = {‘John’ : 1, “likes”,:2, “to”: 1, “watch” : 1, “movies” : 2, “Mary” : 1, “too” : 1}</a:t>
            </a:r>
            <a:endParaRPr sz="2700">
              <a:solidFill>
                <a:srgbClr val="FFFFFF"/>
              </a:solidFill>
              <a:latin typeface="Montserrat"/>
              <a:ea typeface="Montserrat"/>
              <a:cs typeface="Montserrat"/>
              <a:sym typeface="Montserrat"/>
            </a:endParaRPr>
          </a:p>
          <a:p>
            <a:pPr indent="0" lvl="0" marL="0" marR="0" rtl="0" algn="l">
              <a:lnSpc>
                <a:spcPct val="140000"/>
              </a:lnSpc>
              <a:spcBef>
                <a:spcPts val="0"/>
              </a:spcBef>
              <a:spcAft>
                <a:spcPts val="0"/>
              </a:spcAft>
              <a:buNone/>
            </a:pPr>
            <a:r>
              <a:rPr lang="en-US" sz="2700">
                <a:solidFill>
                  <a:srgbClr val="FFFFFF"/>
                </a:solidFill>
                <a:latin typeface="Montserrat"/>
                <a:ea typeface="Montserrat"/>
                <a:cs typeface="Montserrat"/>
                <a:sym typeface="Montserrat"/>
              </a:rPr>
              <a:t>BoW_2 = {“Mary” : 1, “also” : 1, “likes” : 1, “to” : 1, “watch” ; 1, “football” : 1, “games” : 1}</a:t>
            </a:r>
            <a:endParaRPr sz="2700">
              <a:solidFill>
                <a:srgbClr val="FFFFFF"/>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43" name="Shape 243"/>
        <p:cNvGrpSpPr/>
        <p:nvPr/>
      </p:nvGrpSpPr>
      <p:grpSpPr>
        <a:xfrm>
          <a:off x="0" y="0"/>
          <a:ext cx="0" cy="0"/>
          <a:chOff x="0" y="0"/>
          <a:chExt cx="0" cy="0"/>
        </a:xfrm>
      </p:grpSpPr>
      <p:sp>
        <p:nvSpPr>
          <p:cNvPr id="244" name="Google Shape;244;p20"/>
          <p:cNvSpPr/>
          <p:nvPr/>
        </p:nvSpPr>
        <p:spPr>
          <a:xfrm>
            <a:off x="12543854" y="454019"/>
            <a:ext cx="9845270" cy="12703574"/>
          </a:xfrm>
          <a:custGeom>
            <a:rect b="b" l="l" r="r" t="t"/>
            <a:pathLst>
              <a:path extrusionOk="0" h="12703574" w="9845270">
                <a:moveTo>
                  <a:pt x="0" y="0"/>
                </a:moveTo>
                <a:lnTo>
                  <a:pt x="9845270" y="0"/>
                </a:lnTo>
                <a:lnTo>
                  <a:pt x="9845270" y="12703574"/>
                </a:lnTo>
                <a:lnTo>
                  <a:pt x="0" y="12703574"/>
                </a:lnTo>
                <a:lnTo>
                  <a:pt x="0" y="0"/>
                </a:lnTo>
                <a:close/>
              </a:path>
            </a:pathLst>
          </a:custGeom>
          <a:blipFill rotWithShape="1">
            <a:blip r:embed="rId3">
              <a:alphaModFix/>
            </a:blip>
            <a:stretch>
              <a:fillRect b="0" l="0" r="0" t="0"/>
            </a:stretch>
          </a:blipFill>
          <a:ln>
            <a:noFill/>
          </a:ln>
        </p:spPr>
      </p:sp>
      <p:sp>
        <p:nvSpPr>
          <p:cNvPr id="245" name="Google Shape;245;p20"/>
          <p:cNvSpPr/>
          <p:nvPr/>
        </p:nvSpPr>
        <p:spPr>
          <a:xfrm>
            <a:off x="0" y="-41910"/>
            <a:ext cx="18288000" cy="10433685"/>
          </a:xfrm>
          <a:custGeom>
            <a:rect b="b" l="l" r="r" t="t"/>
            <a:pathLst>
              <a:path extrusionOk="0" h="10433685" w="18288000">
                <a:moveTo>
                  <a:pt x="0" y="0"/>
                </a:moveTo>
                <a:lnTo>
                  <a:pt x="18288000" y="0"/>
                </a:lnTo>
                <a:lnTo>
                  <a:pt x="18288000" y="10433685"/>
                </a:lnTo>
                <a:lnTo>
                  <a:pt x="0" y="10433685"/>
                </a:lnTo>
                <a:lnTo>
                  <a:pt x="0" y="0"/>
                </a:lnTo>
                <a:close/>
              </a:path>
            </a:pathLst>
          </a:custGeom>
          <a:blipFill rotWithShape="1">
            <a:blip r:embed="rId4">
              <a:alphaModFix/>
            </a:blip>
            <a:stretch>
              <a:fillRect b="-36769" l="0" r="0" t="-38499"/>
            </a:stretch>
          </a:blipFill>
          <a:ln>
            <a:noFill/>
          </a:ln>
        </p:spPr>
      </p:sp>
      <p:sp>
        <p:nvSpPr>
          <p:cNvPr id="246" name="Google Shape;246;p20"/>
          <p:cNvSpPr/>
          <p:nvPr/>
        </p:nvSpPr>
        <p:spPr>
          <a:xfrm>
            <a:off x="14126544" y="1867813"/>
            <a:ext cx="7315200" cy="1545336"/>
          </a:xfrm>
          <a:custGeom>
            <a:rect b="b" l="l" r="r" t="t"/>
            <a:pathLst>
              <a:path extrusionOk="0" h="1545336" w="7315200">
                <a:moveTo>
                  <a:pt x="0" y="0"/>
                </a:moveTo>
                <a:lnTo>
                  <a:pt x="7315200" y="0"/>
                </a:lnTo>
                <a:lnTo>
                  <a:pt x="7315200" y="1545336"/>
                </a:lnTo>
                <a:lnTo>
                  <a:pt x="0" y="1545336"/>
                </a:lnTo>
                <a:lnTo>
                  <a:pt x="0" y="0"/>
                </a:lnTo>
                <a:close/>
              </a:path>
            </a:pathLst>
          </a:custGeom>
          <a:blipFill rotWithShape="1">
            <a:blip r:embed="rId5">
              <a:alphaModFix/>
            </a:blip>
            <a:stretch>
              <a:fillRect b="0" l="0" r="0" t="0"/>
            </a:stretch>
          </a:blipFill>
          <a:ln>
            <a:noFill/>
          </a:ln>
        </p:spPr>
      </p:sp>
      <p:sp>
        <p:nvSpPr>
          <p:cNvPr id="247" name="Google Shape;247;p20"/>
          <p:cNvSpPr/>
          <p:nvPr/>
        </p:nvSpPr>
        <p:spPr>
          <a:xfrm>
            <a:off x="12684134" y="2531861"/>
            <a:ext cx="4713606" cy="762747"/>
          </a:xfrm>
          <a:custGeom>
            <a:rect b="b" l="l" r="r" t="t"/>
            <a:pathLst>
              <a:path extrusionOk="0" h="762747" w="4713606">
                <a:moveTo>
                  <a:pt x="0" y="0"/>
                </a:moveTo>
                <a:lnTo>
                  <a:pt x="4713606" y="0"/>
                </a:lnTo>
                <a:lnTo>
                  <a:pt x="4713606" y="762747"/>
                </a:lnTo>
                <a:lnTo>
                  <a:pt x="0" y="762747"/>
                </a:lnTo>
                <a:lnTo>
                  <a:pt x="0" y="0"/>
                </a:lnTo>
                <a:close/>
              </a:path>
            </a:pathLst>
          </a:custGeom>
          <a:blipFill rotWithShape="1">
            <a:blip r:embed="rId6">
              <a:alphaModFix/>
            </a:blip>
            <a:stretch>
              <a:fillRect b="0" l="0" r="0" t="0"/>
            </a:stretch>
          </a:blipFill>
          <a:ln>
            <a:noFill/>
          </a:ln>
        </p:spPr>
      </p:sp>
      <p:sp>
        <p:nvSpPr>
          <p:cNvPr id="248" name="Google Shape;248;p20"/>
          <p:cNvSpPr/>
          <p:nvPr/>
        </p:nvSpPr>
        <p:spPr>
          <a:xfrm>
            <a:off x="-4018049" y="8802155"/>
            <a:ext cx="5637751" cy="912291"/>
          </a:xfrm>
          <a:custGeom>
            <a:rect b="b" l="l" r="r" t="t"/>
            <a:pathLst>
              <a:path extrusionOk="0" h="912291" w="5637751">
                <a:moveTo>
                  <a:pt x="0" y="0"/>
                </a:moveTo>
                <a:lnTo>
                  <a:pt x="5637751" y="0"/>
                </a:lnTo>
                <a:lnTo>
                  <a:pt x="5637751" y="912290"/>
                </a:lnTo>
                <a:lnTo>
                  <a:pt x="0" y="912290"/>
                </a:lnTo>
                <a:lnTo>
                  <a:pt x="0" y="0"/>
                </a:lnTo>
                <a:close/>
              </a:path>
            </a:pathLst>
          </a:custGeom>
          <a:blipFill rotWithShape="1">
            <a:blip r:embed="rId6">
              <a:alphaModFix/>
            </a:blip>
            <a:stretch>
              <a:fillRect b="0" l="0" r="0" t="0"/>
            </a:stretch>
          </a:blipFill>
          <a:ln>
            <a:noFill/>
          </a:ln>
        </p:spPr>
      </p:sp>
      <p:sp>
        <p:nvSpPr>
          <p:cNvPr id="249" name="Google Shape;249;p20"/>
          <p:cNvSpPr/>
          <p:nvPr/>
        </p:nvSpPr>
        <p:spPr>
          <a:xfrm>
            <a:off x="2182350" y="2681325"/>
            <a:ext cx="3677100" cy="1240500"/>
          </a:xfrm>
          <a:prstGeom prst="roundRect">
            <a:avLst>
              <a:gd fmla="val 16667" name="adj"/>
            </a:avLst>
          </a:prstGeom>
          <a:solidFill>
            <a:srgbClr val="FFF8F2">
              <a:alpha val="84910"/>
            </a:srgbClr>
          </a:solidFill>
          <a:ln cap="flat" cmpd="sng" w="9525">
            <a:solidFill>
              <a:srgbClr val="FFF8F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3200">
                <a:latin typeface="Dela Gothic One"/>
                <a:ea typeface="Dela Gothic One"/>
                <a:cs typeface="Dela Gothic One"/>
                <a:sym typeface="Dela Gothic One"/>
              </a:rPr>
              <a:t>TF-IDF</a:t>
            </a:r>
            <a:endParaRPr sz="3200">
              <a:latin typeface="Dela Gothic One"/>
              <a:ea typeface="Dela Gothic One"/>
              <a:cs typeface="Dela Gothic One"/>
              <a:sym typeface="Dela Gothic One"/>
            </a:endParaRPr>
          </a:p>
        </p:txBody>
      </p:sp>
      <p:sp>
        <p:nvSpPr>
          <p:cNvPr id="250" name="Google Shape;250;p20"/>
          <p:cNvSpPr txBox="1"/>
          <p:nvPr/>
        </p:nvSpPr>
        <p:spPr>
          <a:xfrm>
            <a:off x="890249" y="1304575"/>
            <a:ext cx="16507500" cy="10929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7100">
                <a:solidFill>
                  <a:srgbClr val="FFFFFF"/>
                </a:solidFill>
                <a:latin typeface="Dela Gothic One"/>
                <a:ea typeface="Dela Gothic One"/>
                <a:cs typeface="Dela Gothic One"/>
                <a:sym typeface="Dela Gothic One"/>
              </a:rPr>
              <a:t>Feature Extraction </a:t>
            </a:r>
            <a:endParaRPr sz="1300"/>
          </a:p>
        </p:txBody>
      </p:sp>
      <p:sp>
        <p:nvSpPr>
          <p:cNvPr id="251" name="Google Shape;251;p20"/>
          <p:cNvSpPr txBox="1"/>
          <p:nvPr/>
        </p:nvSpPr>
        <p:spPr>
          <a:xfrm>
            <a:off x="2182350" y="4205675"/>
            <a:ext cx="13923300" cy="57045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US" sz="2700">
                <a:solidFill>
                  <a:srgbClr val="FFFFFF"/>
                </a:solidFill>
                <a:latin typeface="Montserrat"/>
                <a:ea typeface="Montserrat"/>
                <a:cs typeface="Montserrat"/>
                <a:sym typeface="Montserrat"/>
              </a:rPr>
              <a:t>EQUATION:</a:t>
            </a:r>
            <a:endParaRPr b="1" sz="2700">
              <a:solidFill>
                <a:srgbClr val="FFFFFF"/>
              </a:solidFill>
              <a:latin typeface="Montserrat"/>
              <a:ea typeface="Montserrat"/>
              <a:cs typeface="Montserrat"/>
              <a:sym typeface="Montserrat"/>
            </a:endParaRPr>
          </a:p>
          <a:p>
            <a:pPr indent="0" lvl="0" marL="0" marR="0" rtl="0" algn="l">
              <a:lnSpc>
                <a:spcPct val="140000"/>
              </a:lnSpc>
              <a:spcBef>
                <a:spcPts val="0"/>
              </a:spcBef>
              <a:spcAft>
                <a:spcPts val="0"/>
              </a:spcAft>
              <a:buNone/>
            </a:pPr>
            <a:r>
              <a:t/>
            </a:r>
            <a:endParaRPr b="1" sz="2700">
              <a:solidFill>
                <a:srgbClr val="FFFFFF"/>
              </a:solidFill>
              <a:latin typeface="Montserrat"/>
              <a:ea typeface="Montserrat"/>
              <a:cs typeface="Montserrat"/>
              <a:sym typeface="Montserrat"/>
            </a:endParaRPr>
          </a:p>
          <a:p>
            <a:pPr indent="0" lvl="0" marL="0" marR="0" rtl="0" algn="l">
              <a:lnSpc>
                <a:spcPct val="80000"/>
              </a:lnSpc>
              <a:spcBef>
                <a:spcPts val="0"/>
              </a:spcBef>
              <a:spcAft>
                <a:spcPts val="0"/>
              </a:spcAft>
              <a:buNone/>
            </a:pPr>
            <a:r>
              <a:rPr b="1" lang="en-US" sz="2700">
                <a:solidFill>
                  <a:srgbClr val="FFFFFF"/>
                </a:solidFill>
                <a:latin typeface="Montserrat"/>
                <a:ea typeface="Montserrat"/>
                <a:cs typeface="Montserrat"/>
                <a:sym typeface="Montserrat"/>
              </a:rPr>
              <a:t>TF(t, d)</a:t>
            </a:r>
            <a:r>
              <a:rPr lang="en-US" sz="2700">
                <a:solidFill>
                  <a:srgbClr val="FFFFFF"/>
                </a:solidFill>
                <a:latin typeface="Montserrat"/>
                <a:ea typeface="Montserrat"/>
                <a:cs typeface="Montserrat"/>
                <a:sym typeface="Montserrat"/>
              </a:rPr>
              <a:t> = (Number of occurrences of term “t” in document “d”)</a:t>
            </a:r>
            <a:endParaRPr sz="2700">
              <a:solidFill>
                <a:srgbClr val="FFFFFF"/>
              </a:solidFill>
              <a:latin typeface="Montserrat"/>
              <a:ea typeface="Montserrat"/>
              <a:cs typeface="Montserrat"/>
              <a:sym typeface="Montserrat"/>
            </a:endParaRPr>
          </a:p>
          <a:p>
            <a:pPr indent="0" lvl="0" marL="0" marR="0" rtl="0" algn="l">
              <a:lnSpc>
                <a:spcPct val="80000"/>
              </a:lnSpc>
              <a:spcBef>
                <a:spcPts val="0"/>
              </a:spcBef>
              <a:spcAft>
                <a:spcPts val="0"/>
              </a:spcAft>
              <a:buNone/>
            </a:pPr>
            <a:r>
              <a:rPr lang="en-US" sz="2700">
                <a:solidFill>
                  <a:srgbClr val="FFFFFF"/>
                </a:solidFill>
                <a:latin typeface="Montserrat"/>
                <a:ea typeface="Montserrat"/>
                <a:cs typeface="Montserrat"/>
                <a:sym typeface="Montserrat"/>
              </a:rPr>
              <a:t>                 —</a:t>
            </a:r>
            <a:r>
              <a:rPr lang="en-US" sz="2700">
                <a:solidFill>
                  <a:schemeClr val="lt1"/>
                </a:solidFill>
                <a:latin typeface="Montserrat"/>
                <a:ea typeface="Montserrat"/>
                <a:cs typeface="Montserrat"/>
                <a:sym typeface="Montserrat"/>
              </a:rPr>
              <a:t>——————————————————————————</a:t>
            </a:r>
            <a:endParaRPr sz="2700">
              <a:solidFill>
                <a:schemeClr val="lt1"/>
              </a:solidFill>
              <a:latin typeface="Montserrat"/>
              <a:ea typeface="Montserrat"/>
              <a:cs typeface="Montserrat"/>
              <a:sym typeface="Montserrat"/>
            </a:endParaRPr>
          </a:p>
          <a:p>
            <a:pPr indent="0" lvl="0" marL="0" marR="0" rtl="0" algn="l">
              <a:lnSpc>
                <a:spcPct val="80000"/>
              </a:lnSpc>
              <a:spcBef>
                <a:spcPts val="0"/>
              </a:spcBef>
              <a:spcAft>
                <a:spcPts val="0"/>
              </a:spcAft>
              <a:buNone/>
            </a:pPr>
            <a:r>
              <a:rPr lang="en-US" sz="2700">
                <a:solidFill>
                  <a:schemeClr val="lt1"/>
                </a:solidFill>
                <a:latin typeface="Montserrat"/>
                <a:ea typeface="Montserrat"/>
                <a:cs typeface="Montserrat"/>
                <a:sym typeface="Montserrat"/>
              </a:rPr>
              <a:t>			               (Total number of terms in document)</a:t>
            </a:r>
            <a:endParaRPr sz="2700">
              <a:solidFill>
                <a:schemeClr val="lt1"/>
              </a:solidFill>
              <a:latin typeface="Montserrat"/>
              <a:ea typeface="Montserrat"/>
              <a:cs typeface="Montserrat"/>
              <a:sym typeface="Montserrat"/>
            </a:endParaRPr>
          </a:p>
          <a:p>
            <a:pPr indent="0" lvl="0" marL="0" marR="0" rtl="0" algn="l">
              <a:lnSpc>
                <a:spcPct val="80000"/>
              </a:lnSpc>
              <a:spcBef>
                <a:spcPts val="0"/>
              </a:spcBef>
              <a:spcAft>
                <a:spcPts val="0"/>
              </a:spcAft>
              <a:buNone/>
            </a:pPr>
            <a:r>
              <a:t/>
            </a:r>
            <a:endParaRPr sz="2700">
              <a:solidFill>
                <a:schemeClr val="lt1"/>
              </a:solidFill>
              <a:latin typeface="Montserrat"/>
              <a:ea typeface="Montserrat"/>
              <a:cs typeface="Montserrat"/>
              <a:sym typeface="Montserrat"/>
            </a:endParaRPr>
          </a:p>
          <a:p>
            <a:pPr indent="0" lvl="0" marL="0" marR="0" rtl="0" algn="l">
              <a:lnSpc>
                <a:spcPct val="80000"/>
              </a:lnSpc>
              <a:spcBef>
                <a:spcPts val="0"/>
              </a:spcBef>
              <a:spcAft>
                <a:spcPts val="0"/>
              </a:spcAft>
              <a:buNone/>
            </a:pPr>
            <a:r>
              <a:t/>
            </a:r>
            <a:endParaRPr sz="2700">
              <a:solidFill>
                <a:schemeClr val="lt1"/>
              </a:solidFill>
              <a:latin typeface="Montserrat"/>
              <a:ea typeface="Montserrat"/>
              <a:cs typeface="Montserrat"/>
              <a:sym typeface="Montserrat"/>
            </a:endParaRPr>
          </a:p>
          <a:p>
            <a:pPr indent="0" lvl="0" marL="0" marR="0" rtl="0" algn="l">
              <a:lnSpc>
                <a:spcPct val="80000"/>
              </a:lnSpc>
              <a:spcBef>
                <a:spcPts val="0"/>
              </a:spcBef>
              <a:spcAft>
                <a:spcPts val="0"/>
              </a:spcAft>
              <a:buNone/>
            </a:pPr>
            <a:r>
              <a:rPr b="1" lang="en-US" sz="2700">
                <a:solidFill>
                  <a:schemeClr val="lt1"/>
                </a:solidFill>
                <a:latin typeface="Montserrat"/>
                <a:ea typeface="Montserrat"/>
                <a:cs typeface="Montserrat"/>
                <a:sym typeface="Montserrat"/>
              </a:rPr>
              <a:t>IDF(t, D) </a:t>
            </a:r>
            <a:r>
              <a:rPr lang="en-US" sz="2700">
                <a:solidFill>
                  <a:schemeClr val="lt1"/>
                </a:solidFill>
                <a:latin typeface="Montserrat"/>
                <a:ea typeface="Montserrat"/>
                <a:cs typeface="Montserrat"/>
                <a:sym typeface="Montserrat"/>
              </a:rPr>
              <a:t>=          (Total number of Documents in corpus)</a:t>
            </a:r>
            <a:endParaRPr sz="2700">
              <a:solidFill>
                <a:schemeClr val="lt1"/>
              </a:solidFill>
              <a:latin typeface="Montserrat"/>
              <a:ea typeface="Montserrat"/>
              <a:cs typeface="Montserrat"/>
              <a:sym typeface="Montserrat"/>
            </a:endParaRPr>
          </a:p>
          <a:p>
            <a:pPr indent="0" lvl="0" marL="0" marR="0" rtl="0" algn="l">
              <a:lnSpc>
                <a:spcPct val="80000"/>
              </a:lnSpc>
              <a:spcBef>
                <a:spcPts val="0"/>
              </a:spcBef>
              <a:spcAft>
                <a:spcPts val="0"/>
              </a:spcAft>
              <a:buNone/>
            </a:pPr>
            <a:r>
              <a:rPr lang="en-US" sz="2700">
                <a:solidFill>
                  <a:schemeClr val="lt1"/>
                </a:solidFill>
                <a:latin typeface="Montserrat"/>
                <a:ea typeface="Montserrat"/>
                <a:cs typeface="Montserrat"/>
                <a:sym typeface="Montserrat"/>
              </a:rPr>
              <a:t>                    ————————————————————————</a:t>
            </a:r>
            <a:endParaRPr sz="2700">
              <a:solidFill>
                <a:schemeClr val="lt1"/>
              </a:solidFill>
              <a:latin typeface="Montserrat"/>
              <a:ea typeface="Montserrat"/>
              <a:cs typeface="Montserrat"/>
              <a:sym typeface="Montserrat"/>
            </a:endParaRPr>
          </a:p>
          <a:p>
            <a:pPr indent="0" lvl="0" marL="0" marR="0" rtl="0" algn="l">
              <a:lnSpc>
                <a:spcPct val="80000"/>
              </a:lnSpc>
              <a:spcBef>
                <a:spcPts val="0"/>
              </a:spcBef>
              <a:spcAft>
                <a:spcPts val="0"/>
              </a:spcAft>
              <a:buNone/>
            </a:pPr>
            <a:r>
              <a:rPr lang="en-US" sz="2700">
                <a:solidFill>
                  <a:schemeClr val="lt1"/>
                </a:solidFill>
                <a:latin typeface="Montserrat"/>
                <a:ea typeface="Montserrat"/>
                <a:cs typeface="Montserrat"/>
                <a:sym typeface="Montserrat"/>
              </a:rPr>
              <a:t>                    (Number of Documents with term “t” included)</a:t>
            </a:r>
            <a:endParaRPr sz="2700">
              <a:solidFill>
                <a:schemeClr val="lt1"/>
              </a:solidFill>
              <a:latin typeface="Montserrat"/>
              <a:ea typeface="Montserrat"/>
              <a:cs typeface="Montserrat"/>
              <a:sym typeface="Montserrat"/>
            </a:endParaRPr>
          </a:p>
          <a:p>
            <a:pPr indent="0" lvl="0" marL="0" marR="0" rtl="0" algn="l">
              <a:lnSpc>
                <a:spcPct val="80000"/>
              </a:lnSpc>
              <a:spcBef>
                <a:spcPts val="0"/>
              </a:spcBef>
              <a:spcAft>
                <a:spcPts val="0"/>
              </a:spcAft>
              <a:buNone/>
            </a:pPr>
            <a:r>
              <a:t/>
            </a:r>
            <a:endParaRPr sz="2700">
              <a:solidFill>
                <a:schemeClr val="lt1"/>
              </a:solidFill>
              <a:latin typeface="Montserrat"/>
              <a:ea typeface="Montserrat"/>
              <a:cs typeface="Montserrat"/>
              <a:sym typeface="Montserrat"/>
            </a:endParaRPr>
          </a:p>
          <a:p>
            <a:pPr indent="0" lvl="0" marL="0" marR="0" rtl="0" algn="l">
              <a:lnSpc>
                <a:spcPct val="80000"/>
              </a:lnSpc>
              <a:spcBef>
                <a:spcPts val="0"/>
              </a:spcBef>
              <a:spcAft>
                <a:spcPts val="0"/>
              </a:spcAft>
              <a:buNone/>
            </a:pPr>
            <a:r>
              <a:t/>
            </a:r>
            <a:endParaRPr sz="2700">
              <a:solidFill>
                <a:schemeClr val="lt1"/>
              </a:solidFill>
              <a:latin typeface="Montserrat"/>
              <a:ea typeface="Montserrat"/>
              <a:cs typeface="Montserrat"/>
              <a:sym typeface="Montserrat"/>
            </a:endParaRPr>
          </a:p>
          <a:p>
            <a:pPr indent="0" lvl="0" marL="0" marR="0" rtl="0" algn="l">
              <a:lnSpc>
                <a:spcPct val="80000"/>
              </a:lnSpc>
              <a:spcBef>
                <a:spcPts val="0"/>
              </a:spcBef>
              <a:spcAft>
                <a:spcPts val="0"/>
              </a:spcAft>
              <a:buNone/>
            </a:pPr>
            <a:r>
              <a:t/>
            </a:r>
            <a:endParaRPr sz="2700">
              <a:solidFill>
                <a:schemeClr val="lt1"/>
              </a:solidFill>
              <a:latin typeface="Montserrat"/>
              <a:ea typeface="Montserrat"/>
              <a:cs typeface="Montserrat"/>
              <a:sym typeface="Montserrat"/>
            </a:endParaRPr>
          </a:p>
          <a:p>
            <a:pPr indent="0" lvl="0" marL="0" marR="0" rtl="0" algn="ctr">
              <a:lnSpc>
                <a:spcPct val="80000"/>
              </a:lnSpc>
              <a:spcBef>
                <a:spcPts val="0"/>
              </a:spcBef>
              <a:spcAft>
                <a:spcPts val="0"/>
              </a:spcAft>
              <a:buNone/>
            </a:pPr>
            <a:r>
              <a:rPr lang="en-US" sz="3800">
                <a:solidFill>
                  <a:schemeClr val="lt1"/>
                </a:solidFill>
                <a:latin typeface="Montserrat"/>
                <a:ea typeface="Montserrat"/>
                <a:cs typeface="Montserrat"/>
                <a:sym typeface="Montserrat"/>
              </a:rPr>
              <a:t>TF-IDF (t, d, D) = </a:t>
            </a:r>
            <a:r>
              <a:rPr b="1" lang="en-US" sz="3800">
                <a:solidFill>
                  <a:schemeClr val="lt1"/>
                </a:solidFill>
                <a:latin typeface="Montserrat"/>
                <a:ea typeface="Montserrat"/>
                <a:cs typeface="Montserrat"/>
                <a:sym typeface="Montserrat"/>
              </a:rPr>
              <a:t>TF(t, D) * IDF (t, D)</a:t>
            </a:r>
            <a:endParaRPr b="1" sz="3800">
              <a:solidFill>
                <a:schemeClr val="lt1"/>
              </a:solidFill>
              <a:latin typeface="Montserrat"/>
              <a:ea typeface="Montserrat"/>
              <a:cs typeface="Montserrat"/>
              <a:sym typeface="Montserrat"/>
            </a:endParaRPr>
          </a:p>
          <a:p>
            <a:pPr indent="0" lvl="0" marL="0" marR="0" rtl="0" algn="l">
              <a:lnSpc>
                <a:spcPct val="140000"/>
              </a:lnSpc>
              <a:spcBef>
                <a:spcPts val="0"/>
              </a:spcBef>
              <a:spcAft>
                <a:spcPts val="0"/>
              </a:spcAft>
              <a:buNone/>
            </a:pPr>
            <a:r>
              <a:t/>
            </a:r>
            <a:endParaRPr sz="2700">
              <a:solidFill>
                <a:srgbClr val="FFFFFF"/>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55" name="Shape 255"/>
        <p:cNvGrpSpPr/>
        <p:nvPr/>
      </p:nvGrpSpPr>
      <p:grpSpPr>
        <a:xfrm>
          <a:off x="0" y="0"/>
          <a:ext cx="0" cy="0"/>
          <a:chOff x="0" y="0"/>
          <a:chExt cx="0" cy="0"/>
        </a:xfrm>
      </p:grpSpPr>
      <p:sp>
        <p:nvSpPr>
          <p:cNvPr id="256" name="Google Shape;256;p21"/>
          <p:cNvSpPr/>
          <p:nvPr/>
        </p:nvSpPr>
        <p:spPr>
          <a:xfrm>
            <a:off x="12543854" y="454019"/>
            <a:ext cx="9845270" cy="12703574"/>
          </a:xfrm>
          <a:custGeom>
            <a:rect b="b" l="l" r="r" t="t"/>
            <a:pathLst>
              <a:path extrusionOk="0" h="12703574" w="9845270">
                <a:moveTo>
                  <a:pt x="0" y="0"/>
                </a:moveTo>
                <a:lnTo>
                  <a:pt x="9845270" y="0"/>
                </a:lnTo>
                <a:lnTo>
                  <a:pt x="9845270" y="12703574"/>
                </a:lnTo>
                <a:lnTo>
                  <a:pt x="0" y="12703574"/>
                </a:lnTo>
                <a:lnTo>
                  <a:pt x="0" y="0"/>
                </a:lnTo>
                <a:close/>
              </a:path>
            </a:pathLst>
          </a:custGeom>
          <a:blipFill rotWithShape="1">
            <a:blip r:embed="rId3">
              <a:alphaModFix/>
            </a:blip>
            <a:stretch>
              <a:fillRect b="0" l="0" r="0" t="0"/>
            </a:stretch>
          </a:blipFill>
          <a:ln>
            <a:noFill/>
          </a:ln>
        </p:spPr>
      </p:sp>
      <p:sp>
        <p:nvSpPr>
          <p:cNvPr id="257" name="Google Shape;257;p21"/>
          <p:cNvSpPr/>
          <p:nvPr/>
        </p:nvSpPr>
        <p:spPr>
          <a:xfrm>
            <a:off x="0" y="-41910"/>
            <a:ext cx="18288000" cy="10433685"/>
          </a:xfrm>
          <a:custGeom>
            <a:rect b="b" l="l" r="r" t="t"/>
            <a:pathLst>
              <a:path extrusionOk="0" h="10433685" w="18288000">
                <a:moveTo>
                  <a:pt x="0" y="0"/>
                </a:moveTo>
                <a:lnTo>
                  <a:pt x="18288000" y="0"/>
                </a:lnTo>
                <a:lnTo>
                  <a:pt x="18288000" y="10433685"/>
                </a:lnTo>
                <a:lnTo>
                  <a:pt x="0" y="10433685"/>
                </a:lnTo>
                <a:lnTo>
                  <a:pt x="0" y="0"/>
                </a:lnTo>
                <a:close/>
              </a:path>
            </a:pathLst>
          </a:custGeom>
          <a:blipFill rotWithShape="1">
            <a:blip r:embed="rId4">
              <a:alphaModFix/>
            </a:blip>
            <a:stretch>
              <a:fillRect b="-36769" l="0" r="0" t="-38499"/>
            </a:stretch>
          </a:blipFill>
          <a:ln>
            <a:noFill/>
          </a:ln>
        </p:spPr>
      </p:sp>
      <p:sp>
        <p:nvSpPr>
          <p:cNvPr id="258" name="Google Shape;258;p21"/>
          <p:cNvSpPr/>
          <p:nvPr/>
        </p:nvSpPr>
        <p:spPr>
          <a:xfrm>
            <a:off x="14126544" y="1867813"/>
            <a:ext cx="7315200" cy="1545336"/>
          </a:xfrm>
          <a:custGeom>
            <a:rect b="b" l="l" r="r" t="t"/>
            <a:pathLst>
              <a:path extrusionOk="0" h="1545336" w="7315200">
                <a:moveTo>
                  <a:pt x="0" y="0"/>
                </a:moveTo>
                <a:lnTo>
                  <a:pt x="7315200" y="0"/>
                </a:lnTo>
                <a:lnTo>
                  <a:pt x="7315200" y="1545336"/>
                </a:lnTo>
                <a:lnTo>
                  <a:pt x="0" y="1545336"/>
                </a:lnTo>
                <a:lnTo>
                  <a:pt x="0" y="0"/>
                </a:lnTo>
                <a:close/>
              </a:path>
            </a:pathLst>
          </a:custGeom>
          <a:blipFill rotWithShape="1">
            <a:blip r:embed="rId5">
              <a:alphaModFix/>
            </a:blip>
            <a:stretch>
              <a:fillRect b="0" l="0" r="0" t="0"/>
            </a:stretch>
          </a:blipFill>
          <a:ln>
            <a:noFill/>
          </a:ln>
        </p:spPr>
      </p:sp>
      <p:sp>
        <p:nvSpPr>
          <p:cNvPr id="259" name="Google Shape;259;p21"/>
          <p:cNvSpPr/>
          <p:nvPr/>
        </p:nvSpPr>
        <p:spPr>
          <a:xfrm>
            <a:off x="12684134" y="2531861"/>
            <a:ext cx="4713606" cy="762747"/>
          </a:xfrm>
          <a:custGeom>
            <a:rect b="b" l="l" r="r" t="t"/>
            <a:pathLst>
              <a:path extrusionOk="0" h="762747" w="4713606">
                <a:moveTo>
                  <a:pt x="0" y="0"/>
                </a:moveTo>
                <a:lnTo>
                  <a:pt x="4713606" y="0"/>
                </a:lnTo>
                <a:lnTo>
                  <a:pt x="4713606" y="762747"/>
                </a:lnTo>
                <a:lnTo>
                  <a:pt x="0" y="762747"/>
                </a:lnTo>
                <a:lnTo>
                  <a:pt x="0" y="0"/>
                </a:lnTo>
                <a:close/>
              </a:path>
            </a:pathLst>
          </a:custGeom>
          <a:blipFill rotWithShape="1">
            <a:blip r:embed="rId6">
              <a:alphaModFix/>
            </a:blip>
            <a:stretch>
              <a:fillRect b="0" l="0" r="0" t="0"/>
            </a:stretch>
          </a:blipFill>
          <a:ln>
            <a:noFill/>
          </a:ln>
        </p:spPr>
      </p:sp>
      <p:sp>
        <p:nvSpPr>
          <p:cNvPr id="260" name="Google Shape;260;p21"/>
          <p:cNvSpPr/>
          <p:nvPr/>
        </p:nvSpPr>
        <p:spPr>
          <a:xfrm>
            <a:off x="-4018049" y="8802155"/>
            <a:ext cx="5637751" cy="912291"/>
          </a:xfrm>
          <a:custGeom>
            <a:rect b="b" l="l" r="r" t="t"/>
            <a:pathLst>
              <a:path extrusionOk="0" h="912291" w="5637751">
                <a:moveTo>
                  <a:pt x="0" y="0"/>
                </a:moveTo>
                <a:lnTo>
                  <a:pt x="5637751" y="0"/>
                </a:lnTo>
                <a:lnTo>
                  <a:pt x="5637751" y="912290"/>
                </a:lnTo>
                <a:lnTo>
                  <a:pt x="0" y="912290"/>
                </a:lnTo>
                <a:lnTo>
                  <a:pt x="0" y="0"/>
                </a:lnTo>
                <a:close/>
              </a:path>
            </a:pathLst>
          </a:custGeom>
          <a:blipFill rotWithShape="1">
            <a:blip r:embed="rId6">
              <a:alphaModFix/>
            </a:blip>
            <a:stretch>
              <a:fillRect b="0" l="0" r="0" t="0"/>
            </a:stretch>
          </a:blipFill>
          <a:ln>
            <a:noFill/>
          </a:ln>
        </p:spPr>
      </p:sp>
      <p:sp>
        <p:nvSpPr>
          <p:cNvPr id="261" name="Google Shape;261;p21"/>
          <p:cNvSpPr/>
          <p:nvPr/>
        </p:nvSpPr>
        <p:spPr>
          <a:xfrm>
            <a:off x="2182350" y="2681325"/>
            <a:ext cx="3677100" cy="1240500"/>
          </a:xfrm>
          <a:prstGeom prst="roundRect">
            <a:avLst>
              <a:gd fmla="val 16667" name="adj"/>
            </a:avLst>
          </a:prstGeom>
          <a:solidFill>
            <a:srgbClr val="FFF8F2">
              <a:alpha val="84910"/>
            </a:srgbClr>
          </a:solidFill>
          <a:ln cap="flat" cmpd="sng" w="9525">
            <a:solidFill>
              <a:srgbClr val="FFF8F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3200">
                <a:latin typeface="Dela Gothic One"/>
                <a:ea typeface="Dela Gothic One"/>
                <a:cs typeface="Dela Gothic One"/>
                <a:sym typeface="Dela Gothic One"/>
              </a:rPr>
              <a:t>TF-IDF</a:t>
            </a:r>
            <a:endParaRPr sz="3200">
              <a:latin typeface="Dela Gothic One"/>
              <a:ea typeface="Dela Gothic One"/>
              <a:cs typeface="Dela Gothic One"/>
              <a:sym typeface="Dela Gothic One"/>
            </a:endParaRPr>
          </a:p>
        </p:txBody>
      </p:sp>
      <p:sp>
        <p:nvSpPr>
          <p:cNvPr id="262" name="Google Shape;262;p21"/>
          <p:cNvSpPr txBox="1"/>
          <p:nvPr/>
        </p:nvSpPr>
        <p:spPr>
          <a:xfrm>
            <a:off x="890249" y="1304575"/>
            <a:ext cx="16507500" cy="10929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7100">
                <a:solidFill>
                  <a:srgbClr val="FFFFFF"/>
                </a:solidFill>
                <a:latin typeface="Dela Gothic One"/>
                <a:ea typeface="Dela Gothic One"/>
                <a:cs typeface="Dela Gothic One"/>
                <a:sym typeface="Dela Gothic One"/>
              </a:rPr>
              <a:t>Feature Extraction </a:t>
            </a:r>
            <a:endParaRPr sz="1300"/>
          </a:p>
        </p:txBody>
      </p:sp>
      <p:pic>
        <p:nvPicPr>
          <p:cNvPr id="263" name="Google Shape;263;p21"/>
          <p:cNvPicPr preferRelativeResize="0"/>
          <p:nvPr/>
        </p:nvPicPr>
        <p:blipFill>
          <a:blip r:embed="rId7">
            <a:alphaModFix/>
          </a:blip>
          <a:stretch>
            <a:fillRect/>
          </a:stretch>
        </p:blipFill>
        <p:spPr>
          <a:xfrm>
            <a:off x="2182350" y="4205675"/>
            <a:ext cx="11963400" cy="3352800"/>
          </a:xfrm>
          <a:prstGeom prst="rect">
            <a:avLst/>
          </a:prstGeom>
          <a:noFill/>
          <a:ln>
            <a:noFill/>
          </a:ln>
        </p:spPr>
      </p:pic>
      <p:sp>
        <p:nvSpPr>
          <p:cNvPr id="264" name="Google Shape;264;p21"/>
          <p:cNvSpPr txBox="1"/>
          <p:nvPr/>
        </p:nvSpPr>
        <p:spPr>
          <a:xfrm>
            <a:off x="2182350" y="8055425"/>
            <a:ext cx="119634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solidFill>
                  <a:schemeClr val="lt1"/>
                </a:solidFill>
                <a:latin typeface="Georgia"/>
                <a:ea typeface="Georgia"/>
                <a:cs typeface="Georgia"/>
                <a:sym typeface="Georgia"/>
              </a:rPr>
              <a:t>You can easily see using this table that words like </a:t>
            </a:r>
            <a:r>
              <a:rPr b="1" lang="en-US" sz="3000">
                <a:solidFill>
                  <a:schemeClr val="lt1"/>
                </a:solidFill>
                <a:latin typeface="Georgia"/>
                <a:ea typeface="Georgia"/>
                <a:cs typeface="Georgia"/>
                <a:sym typeface="Georgia"/>
              </a:rPr>
              <a:t>‘it’,’is’,’rain’</a:t>
            </a:r>
            <a:r>
              <a:rPr lang="en-US" sz="3000">
                <a:solidFill>
                  <a:schemeClr val="lt1"/>
                </a:solidFill>
                <a:latin typeface="Georgia"/>
                <a:ea typeface="Georgia"/>
                <a:cs typeface="Georgia"/>
                <a:sym typeface="Georgia"/>
              </a:rPr>
              <a:t> are important for document 1 but not for document 2 and document 3 which means Document 1 and 2&amp;3 are different w.r.t talking about rain.</a:t>
            </a:r>
            <a:endParaRPr sz="3000">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68" name="Shape 268"/>
        <p:cNvGrpSpPr/>
        <p:nvPr/>
      </p:nvGrpSpPr>
      <p:grpSpPr>
        <a:xfrm>
          <a:off x="0" y="0"/>
          <a:ext cx="0" cy="0"/>
          <a:chOff x="0" y="0"/>
          <a:chExt cx="0" cy="0"/>
        </a:xfrm>
      </p:grpSpPr>
      <p:sp>
        <p:nvSpPr>
          <p:cNvPr id="269" name="Google Shape;269;p22"/>
          <p:cNvSpPr/>
          <p:nvPr/>
        </p:nvSpPr>
        <p:spPr>
          <a:xfrm>
            <a:off x="0" y="34290"/>
            <a:ext cx="18288000" cy="10424160"/>
          </a:xfrm>
          <a:custGeom>
            <a:rect b="b" l="l" r="r" t="t"/>
            <a:pathLst>
              <a:path extrusionOk="0" h="10424160" w="18288000">
                <a:moveTo>
                  <a:pt x="0" y="0"/>
                </a:moveTo>
                <a:lnTo>
                  <a:pt x="18288000" y="0"/>
                </a:lnTo>
                <a:lnTo>
                  <a:pt x="18288000" y="10424160"/>
                </a:lnTo>
                <a:lnTo>
                  <a:pt x="0" y="10424160"/>
                </a:lnTo>
                <a:lnTo>
                  <a:pt x="0" y="0"/>
                </a:lnTo>
                <a:close/>
              </a:path>
            </a:pathLst>
          </a:custGeom>
          <a:blipFill rotWithShape="1">
            <a:blip r:embed="rId3">
              <a:alphaModFix/>
            </a:blip>
            <a:stretch>
              <a:fillRect b="-36888" l="0" r="0" t="-38537"/>
            </a:stretch>
          </a:blipFill>
          <a:ln>
            <a:noFill/>
          </a:ln>
        </p:spPr>
      </p:sp>
      <p:sp>
        <p:nvSpPr>
          <p:cNvPr id="270" name="Google Shape;270;p22"/>
          <p:cNvSpPr/>
          <p:nvPr/>
        </p:nvSpPr>
        <p:spPr>
          <a:xfrm rot="-842175">
            <a:off x="-1716751" y="1593527"/>
            <a:ext cx="9200334" cy="10239284"/>
          </a:xfrm>
          <a:custGeom>
            <a:rect b="b" l="l" r="r" t="t"/>
            <a:pathLst>
              <a:path extrusionOk="0" h="10240788" w="9201686">
                <a:moveTo>
                  <a:pt x="0" y="0"/>
                </a:moveTo>
                <a:lnTo>
                  <a:pt x="9201686" y="0"/>
                </a:lnTo>
                <a:lnTo>
                  <a:pt x="9201686" y="10240788"/>
                </a:lnTo>
                <a:lnTo>
                  <a:pt x="0" y="10240788"/>
                </a:lnTo>
                <a:lnTo>
                  <a:pt x="0" y="0"/>
                </a:lnTo>
                <a:close/>
              </a:path>
            </a:pathLst>
          </a:custGeom>
          <a:blipFill rotWithShape="1">
            <a:blip r:embed="rId4">
              <a:alphaModFix/>
            </a:blip>
            <a:stretch>
              <a:fillRect b="-479" l="0" r="0" t="-479"/>
            </a:stretch>
          </a:blipFill>
          <a:ln>
            <a:noFill/>
          </a:ln>
        </p:spPr>
      </p:sp>
      <p:sp>
        <p:nvSpPr>
          <p:cNvPr id="271" name="Google Shape;271;p22"/>
          <p:cNvSpPr/>
          <p:nvPr/>
        </p:nvSpPr>
        <p:spPr>
          <a:xfrm>
            <a:off x="14162131" y="641614"/>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5">
              <a:alphaModFix/>
            </a:blip>
            <a:stretch>
              <a:fillRect b="0" l="0" r="0" t="0"/>
            </a:stretch>
          </a:blipFill>
          <a:ln>
            <a:noFill/>
          </a:ln>
        </p:spPr>
      </p:sp>
      <p:sp>
        <p:nvSpPr>
          <p:cNvPr id="272" name="Google Shape;272;p22"/>
          <p:cNvSpPr/>
          <p:nvPr/>
        </p:nvSpPr>
        <p:spPr>
          <a:xfrm>
            <a:off x="14864540" y="1252814"/>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273" name="Google Shape;273;p22"/>
          <p:cNvSpPr/>
          <p:nvPr/>
        </p:nvSpPr>
        <p:spPr>
          <a:xfrm>
            <a:off x="-1057947" y="560519"/>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274" name="Google Shape;274;p22"/>
          <p:cNvSpPr txBox="1"/>
          <p:nvPr/>
        </p:nvSpPr>
        <p:spPr>
          <a:xfrm>
            <a:off x="2195691" y="1864025"/>
            <a:ext cx="13896600" cy="9543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6200">
                <a:solidFill>
                  <a:srgbClr val="FFFFFF"/>
                </a:solidFill>
                <a:latin typeface="Dela Gothic One"/>
                <a:ea typeface="Dela Gothic One"/>
                <a:cs typeface="Dela Gothic One"/>
                <a:sym typeface="Dela Gothic One"/>
              </a:rPr>
              <a:t>Extracting Meaning &amp; Context</a:t>
            </a:r>
            <a:endParaRPr sz="400"/>
          </a:p>
        </p:txBody>
      </p:sp>
      <p:sp>
        <p:nvSpPr>
          <p:cNvPr id="275" name="Google Shape;275;p22"/>
          <p:cNvSpPr/>
          <p:nvPr/>
        </p:nvSpPr>
        <p:spPr>
          <a:xfrm>
            <a:off x="1044863" y="3693138"/>
            <a:ext cx="3677100" cy="1240500"/>
          </a:xfrm>
          <a:prstGeom prst="roundRect">
            <a:avLst>
              <a:gd fmla="val 16667" name="adj"/>
            </a:avLst>
          </a:prstGeom>
          <a:solidFill>
            <a:srgbClr val="FFF8F2">
              <a:alpha val="84910"/>
            </a:srgbClr>
          </a:solidFill>
          <a:ln cap="flat" cmpd="sng" w="9525">
            <a:solidFill>
              <a:srgbClr val="FFF8F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3200">
                <a:latin typeface="Dela Gothic One"/>
                <a:ea typeface="Dela Gothic One"/>
                <a:cs typeface="Dela Gothic One"/>
                <a:sym typeface="Dela Gothic One"/>
              </a:rPr>
              <a:t>n-Grams</a:t>
            </a:r>
            <a:endParaRPr sz="3200">
              <a:latin typeface="Dela Gothic One"/>
              <a:ea typeface="Dela Gothic One"/>
              <a:cs typeface="Dela Gothic One"/>
              <a:sym typeface="Dela Gothic One"/>
            </a:endParaRPr>
          </a:p>
        </p:txBody>
      </p:sp>
      <p:sp>
        <p:nvSpPr>
          <p:cNvPr id="276" name="Google Shape;276;p22"/>
          <p:cNvSpPr/>
          <p:nvPr/>
        </p:nvSpPr>
        <p:spPr>
          <a:xfrm>
            <a:off x="10485025" y="3693138"/>
            <a:ext cx="3677100" cy="1240500"/>
          </a:xfrm>
          <a:prstGeom prst="roundRect">
            <a:avLst>
              <a:gd fmla="val 16667" name="adj"/>
            </a:avLst>
          </a:prstGeom>
          <a:solidFill>
            <a:srgbClr val="FFF8F2">
              <a:alpha val="84910"/>
            </a:srgbClr>
          </a:solidFill>
          <a:ln cap="flat" cmpd="sng" w="9525">
            <a:solidFill>
              <a:srgbClr val="FFF8F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3200">
                <a:latin typeface="Dela Gothic One"/>
                <a:ea typeface="Dela Gothic One"/>
                <a:cs typeface="Dela Gothic One"/>
                <a:sym typeface="Dela Gothic One"/>
              </a:rPr>
              <a:t>Chunking</a:t>
            </a:r>
            <a:endParaRPr sz="3200">
              <a:latin typeface="Dela Gothic One"/>
              <a:ea typeface="Dela Gothic One"/>
              <a:cs typeface="Dela Gothic One"/>
              <a:sym typeface="Dela Gothic One"/>
            </a:endParaRPr>
          </a:p>
        </p:txBody>
      </p:sp>
      <p:sp>
        <p:nvSpPr>
          <p:cNvPr id="277" name="Google Shape;277;p22"/>
          <p:cNvSpPr txBox="1"/>
          <p:nvPr/>
        </p:nvSpPr>
        <p:spPr>
          <a:xfrm>
            <a:off x="1044875" y="5202150"/>
            <a:ext cx="7536900" cy="20442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500">
                <a:solidFill>
                  <a:srgbClr val="FFFFFF"/>
                </a:solidFill>
                <a:latin typeface="Montserrat"/>
                <a:ea typeface="Montserrat"/>
                <a:cs typeface="Montserrat"/>
                <a:sym typeface="Montserrat"/>
              </a:rPr>
              <a:t>Utilizing Constructive Discourse Connectives to include sequence of words (e.g. “</a:t>
            </a:r>
            <a:r>
              <a:rPr lang="en-US" sz="2700">
                <a:solidFill>
                  <a:srgbClr val="FFFFFF"/>
                </a:solidFill>
                <a:latin typeface="VT323"/>
                <a:ea typeface="VT323"/>
                <a:cs typeface="VT323"/>
                <a:sym typeface="VT323"/>
              </a:rPr>
              <a:t>not good”)</a:t>
            </a:r>
            <a:r>
              <a:rPr lang="en-US" sz="2500">
                <a:solidFill>
                  <a:srgbClr val="FFFFFF"/>
                </a:solidFill>
                <a:latin typeface="Montserrat"/>
                <a:ea typeface="Montserrat"/>
                <a:cs typeface="Montserrat"/>
                <a:sym typeface="Montserrat"/>
              </a:rPr>
              <a:t> to address the issue of single-word models missing nuance in phrases or word order. </a:t>
            </a:r>
            <a:endParaRPr sz="2500">
              <a:solidFill>
                <a:srgbClr val="FFFFFF"/>
              </a:solidFill>
              <a:latin typeface="Montserrat"/>
              <a:ea typeface="Montserrat"/>
              <a:cs typeface="Montserrat"/>
              <a:sym typeface="Montserrat"/>
            </a:endParaRPr>
          </a:p>
        </p:txBody>
      </p:sp>
      <p:sp>
        <p:nvSpPr>
          <p:cNvPr id="278" name="Google Shape;278;p22"/>
          <p:cNvSpPr txBox="1"/>
          <p:nvPr/>
        </p:nvSpPr>
        <p:spPr>
          <a:xfrm>
            <a:off x="10485025" y="5202150"/>
            <a:ext cx="7289100" cy="20442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500">
                <a:solidFill>
                  <a:srgbClr val="FFFFFF"/>
                </a:solidFill>
                <a:latin typeface="Montserrat"/>
                <a:ea typeface="Montserrat"/>
                <a:cs typeface="Montserrat"/>
                <a:sym typeface="Montserrat"/>
              </a:rPr>
              <a:t>Grouping words into </a:t>
            </a:r>
            <a:r>
              <a:rPr lang="en-US" sz="2500">
                <a:solidFill>
                  <a:srgbClr val="FFFFFF"/>
                </a:solidFill>
                <a:latin typeface="Montserrat"/>
                <a:ea typeface="Montserrat"/>
                <a:cs typeface="Montserrat"/>
                <a:sym typeface="Montserrat"/>
              </a:rPr>
              <a:t>syntactic</a:t>
            </a:r>
            <a:r>
              <a:rPr lang="en-US" sz="2500">
                <a:solidFill>
                  <a:srgbClr val="FFFFFF"/>
                </a:solidFill>
                <a:latin typeface="Montserrat"/>
                <a:ea typeface="Montserrat"/>
                <a:cs typeface="Montserrat"/>
                <a:sym typeface="Montserrat"/>
              </a:rPr>
              <a:t> phrases (e.g. “</a:t>
            </a:r>
            <a:r>
              <a:rPr lang="en-US" sz="2700">
                <a:solidFill>
                  <a:srgbClr val="FFFFFF"/>
                </a:solidFill>
                <a:latin typeface="VT323"/>
                <a:ea typeface="VT323"/>
                <a:cs typeface="VT323"/>
                <a:sym typeface="VT323"/>
              </a:rPr>
              <a:t>the big dog</a:t>
            </a:r>
            <a:r>
              <a:rPr lang="en-US" sz="2500">
                <a:solidFill>
                  <a:srgbClr val="FFFFFF"/>
                </a:solidFill>
                <a:latin typeface="Montserrat"/>
                <a:ea typeface="Montserrat"/>
                <a:cs typeface="Montserrat"/>
                <a:sym typeface="Montserrat"/>
              </a:rPr>
              <a:t>” as a noun phrase) using shallow parsing. Preserves multi-word units for entity detecting or parsing</a:t>
            </a:r>
            <a:endParaRPr sz="2500">
              <a:solidFill>
                <a:srgbClr val="FFFFFF"/>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82" name="Shape 282"/>
        <p:cNvGrpSpPr/>
        <p:nvPr/>
      </p:nvGrpSpPr>
      <p:grpSpPr>
        <a:xfrm>
          <a:off x="0" y="0"/>
          <a:ext cx="0" cy="0"/>
          <a:chOff x="0" y="0"/>
          <a:chExt cx="0" cy="0"/>
        </a:xfrm>
      </p:grpSpPr>
      <p:sp>
        <p:nvSpPr>
          <p:cNvPr id="283" name="Google Shape;283;p23"/>
          <p:cNvSpPr/>
          <p:nvPr/>
        </p:nvSpPr>
        <p:spPr>
          <a:xfrm>
            <a:off x="0" y="34290"/>
            <a:ext cx="18288000" cy="10424160"/>
          </a:xfrm>
          <a:custGeom>
            <a:rect b="b" l="l" r="r" t="t"/>
            <a:pathLst>
              <a:path extrusionOk="0" h="10424160" w="18288000">
                <a:moveTo>
                  <a:pt x="0" y="0"/>
                </a:moveTo>
                <a:lnTo>
                  <a:pt x="18288000" y="0"/>
                </a:lnTo>
                <a:lnTo>
                  <a:pt x="18288000" y="10424160"/>
                </a:lnTo>
                <a:lnTo>
                  <a:pt x="0" y="10424160"/>
                </a:lnTo>
                <a:lnTo>
                  <a:pt x="0" y="0"/>
                </a:lnTo>
                <a:close/>
              </a:path>
            </a:pathLst>
          </a:custGeom>
          <a:blipFill rotWithShape="1">
            <a:blip r:embed="rId3">
              <a:alphaModFix/>
            </a:blip>
            <a:stretch>
              <a:fillRect b="-36888" l="0" r="0" t="-38537"/>
            </a:stretch>
          </a:blipFill>
          <a:ln>
            <a:noFill/>
          </a:ln>
        </p:spPr>
      </p:sp>
      <p:sp>
        <p:nvSpPr>
          <p:cNvPr id="284" name="Google Shape;284;p23"/>
          <p:cNvSpPr/>
          <p:nvPr/>
        </p:nvSpPr>
        <p:spPr>
          <a:xfrm rot="-842175">
            <a:off x="-1716751" y="1593527"/>
            <a:ext cx="9200334" cy="10239284"/>
          </a:xfrm>
          <a:custGeom>
            <a:rect b="b" l="l" r="r" t="t"/>
            <a:pathLst>
              <a:path extrusionOk="0" h="10240788" w="9201686">
                <a:moveTo>
                  <a:pt x="0" y="0"/>
                </a:moveTo>
                <a:lnTo>
                  <a:pt x="9201686" y="0"/>
                </a:lnTo>
                <a:lnTo>
                  <a:pt x="9201686" y="10240788"/>
                </a:lnTo>
                <a:lnTo>
                  <a:pt x="0" y="10240788"/>
                </a:lnTo>
                <a:lnTo>
                  <a:pt x="0" y="0"/>
                </a:lnTo>
                <a:close/>
              </a:path>
            </a:pathLst>
          </a:custGeom>
          <a:blipFill rotWithShape="1">
            <a:blip r:embed="rId4">
              <a:alphaModFix/>
            </a:blip>
            <a:stretch>
              <a:fillRect b="-479" l="0" r="0" t="-479"/>
            </a:stretch>
          </a:blipFill>
          <a:ln>
            <a:noFill/>
          </a:ln>
        </p:spPr>
      </p:sp>
      <p:sp>
        <p:nvSpPr>
          <p:cNvPr id="285" name="Google Shape;285;p23"/>
          <p:cNvSpPr/>
          <p:nvPr/>
        </p:nvSpPr>
        <p:spPr>
          <a:xfrm>
            <a:off x="14162131" y="641614"/>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5">
              <a:alphaModFix/>
            </a:blip>
            <a:stretch>
              <a:fillRect b="0" l="0" r="0" t="0"/>
            </a:stretch>
          </a:blipFill>
          <a:ln>
            <a:noFill/>
          </a:ln>
        </p:spPr>
      </p:sp>
      <p:sp>
        <p:nvSpPr>
          <p:cNvPr id="286" name="Google Shape;286;p23"/>
          <p:cNvSpPr/>
          <p:nvPr/>
        </p:nvSpPr>
        <p:spPr>
          <a:xfrm>
            <a:off x="14864540" y="1252814"/>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287" name="Google Shape;287;p23"/>
          <p:cNvSpPr/>
          <p:nvPr/>
        </p:nvSpPr>
        <p:spPr>
          <a:xfrm>
            <a:off x="-1057947" y="560519"/>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288" name="Google Shape;288;p23"/>
          <p:cNvSpPr txBox="1"/>
          <p:nvPr/>
        </p:nvSpPr>
        <p:spPr>
          <a:xfrm>
            <a:off x="1389816" y="1690425"/>
            <a:ext cx="13896600" cy="9543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6200">
                <a:solidFill>
                  <a:srgbClr val="FFFFFF"/>
                </a:solidFill>
                <a:latin typeface="Dela Gothic One"/>
                <a:ea typeface="Dela Gothic One"/>
                <a:cs typeface="Dela Gothic One"/>
                <a:sym typeface="Dela Gothic One"/>
              </a:rPr>
              <a:t>Extracting Meaning &amp; Context</a:t>
            </a:r>
            <a:endParaRPr sz="400"/>
          </a:p>
        </p:txBody>
      </p:sp>
      <p:sp>
        <p:nvSpPr>
          <p:cNvPr id="289" name="Google Shape;289;p23"/>
          <p:cNvSpPr/>
          <p:nvPr/>
        </p:nvSpPr>
        <p:spPr>
          <a:xfrm>
            <a:off x="1389825" y="3256950"/>
            <a:ext cx="3677100" cy="1240500"/>
          </a:xfrm>
          <a:prstGeom prst="roundRect">
            <a:avLst>
              <a:gd fmla="val 16667" name="adj"/>
            </a:avLst>
          </a:prstGeom>
          <a:solidFill>
            <a:srgbClr val="FFF8F2">
              <a:alpha val="84910"/>
            </a:srgbClr>
          </a:solidFill>
          <a:ln cap="flat" cmpd="sng" w="9525">
            <a:solidFill>
              <a:srgbClr val="FFF8F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3200">
                <a:latin typeface="Dela Gothic One"/>
                <a:ea typeface="Dela Gothic One"/>
                <a:cs typeface="Dela Gothic One"/>
                <a:sym typeface="Dela Gothic One"/>
              </a:rPr>
              <a:t>Named Entity Recognition</a:t>
            </a:r>
            <a:endParaRPr sz="3200">
              <a:latin typeface="Dela Gothic One"/>
              <a:ea typeface="Dela Gothic One"/>
              <a:cs typeface="Dela Gothic One"/>
              <a:sym typeface="Dela Gothic One"/>
            </a:endParaRPr>
          </a:p>
        </p:txBody>
      </p:sp>
      <p:sp>
        <p:nvSpPr>
          <p:cNvPr id="290" name="Google Shape;290;p23"/>
          <p:cNvSpPr/>
          <p:nvPr/>
        </p:nvSpPr>
        <p:spPr>
          <a:xfrm>
            <a:off x="1389825" y="6609688"/>
            <a:ext cx="3677100" cy="1240500"/>
          </a:xfrm>
          <a:prstGeom prst="roundRect">
            <a:avLst>
              <a:gd fmla="val 16667" name="adj"/>
            </a:avLst>
          </a:prstGeom>
          <a:solidFill>
            <a:srgbClr val="FFF8F2">
              <a:alpha val="84910"/>
            </a:srgbClr>
          </a:solidFill>
          <a:ln cap="flat" cmpd="sng" w="9525">
            <a:solidFill>
              <a:srgbClr val="FFF8F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3200">
                <a:latin typeface="Dela Gothic One"/>
                <a:ea typeface="Dela Gothic One"/>
                <a:cs typeface="Dela Gothic One"/>
                <a:sym typeface="Dela Gothic One"/>
              </a:rPr>
              <a:t>Relation Extraction</a:t>
            </a:r>
            <a:endParaRPr sz="3200">
              <a:latin typeface="Dela Gothic One"/>
              <a:ea typeface="Dela Gothic One"/>
              <a:cs typeface="Dela Gothic One"/>
              <a:sym typeface="Dela Gothic One"/>
            </a:endParaRPr>
          </a:p>
        </p:txBody>
      </p:sp>
      <p:sp>
        <p:nvSpPr>
          <p:cNvPr id="291" name="Google Shape;291;p23"/>
          <p:cNvSpPr txBox="1"/>
          <p:nvPr/>
        </p:nvSpPr>
        <p:spPr>
          <a:xfrm>
            <a:off x="1389825" y="8023700"/>
            <a:ext cx="16033200" cy="9666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500">
                <a:solidFill>
                  <a:srgbClr val="FFFFFF"/>
                </a:solidFill>
                <a:latin typeface="Montserrat"/>
                <a:ea typeface="Montserrat"/>
                <a:cs typeface="Montserrat"/>
                <a:sym typeface="Montserrat"/>
              </a:rPr>
              <a:t>identifying relationships between entities (e.g. “</a:t>
            </a:r>
            <a:r>
              <a:rPr lang="en-US" sz="2700">
                <a:solidFill>
                  <a:srgbClr val="FFFFFF"/>
                </a:solidFill>
                <a:latin typeface="VT323"/>
                <a:ea typeface="VT323"/>
                <a:cs typeface="VT323"/>
                <a:sym typeface="VT323"/>
              </a:rPr>
              <a:t>Steve Jobs [founded] Apple</a:t>
            </a:r>
            <a:r>
              <a:rPr lang="en-US" sz="2500">
                <a:solidFill>
                  <a:srgbClr val="FFFFFF"/>
                </a:solidFill>
                <a:latin typeface="Montserrat"/>
                <a:ea typeface="Montserrat"/>
                <a:cs typeface="Montserrat"/>
                <a:sym typeface="Montserrat"/>
              </a:rPr>
              <a:t>”). This technique allows for linking entities for knowledge graphs or </a:t>
            </a:r>
            <a:r>
              <a:rPr lang="en-US" sz="2500">
                <a:solidFill>
                  <a:srgbClr val="FFFFFF"/>
                </a:solidFill>
                <a:latin typeface="Montserrat"/>
                <a:ea typeface="Montserrat"/>
                <a:cs typeface="Montserrat"/>
                <a:sym typeface="Montserrat"/>
              </a:rPr>
              <a:t>answering</a:t>
            </a:r>
            <a:r>
              <a:rPr lang="en-US" sz="2500">
                <a:solidFill>
                  <a:srgbClr val="FFFFFF"/>
                </a:solidFill>
                <a:latin typeface="Montserrat"/>
                <a:ea typeface="Montserrat"/>
                <a:cs typeface="Montserrat"/>
                <a:sym typeface="Montserrat"/>
              </a:rPr>
              <a:t> questions</a:t>
            </a:r>
            <a:endParaRPr sz="2500">
              <a:solidFill>
                <a:srgbClr val="FFFFFF"/>
              </a:solidFill>
              <a:latin typeface="Montserrat"/>
              <a:ea typeface="Montserrat"/>
              <a:cs typeface="Montserrat"/>
              <a:sym typeface="Montserrat"/>
            </a:endParaRPr>
          </a:p>
        </p:txBody>
      </p:sp>
      <p:sp>
        <p:nvSpPr>
          <p:cNvPr id="292" name="Google Shape;292;p23"/>
          <p:cNvSpPr txBox="1"/>
          <p:nvPr/>
        </p:nvSpPr>
        <p:spPr>
          <a:xfrm>
            <a:off x="1389825" y="4649700"/>
            <a:ext cx="16033200" cy="15270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500">
                <a:solidFill>
                  <a:srgbClr val="FFFFFF"/>
                </a:solidFill>
                <a:latin typeface="Montserrat"/>
                <a:ea typeface="Montserrat"/>
                <a:cs typeface="Montserrat"/>
                <a:sym typeface="Montserrat"/>
              </a:rPr>
              <a:t>Tags named entities like “</a:t>
            </a:r>
            <a:r>
              <a:rPr lang="en-US" sz="2700">
                <a:solidFill>
                  <a:srgbClr val="FFFFFF"/>
                </a:solidFill>
                <a:latin typeface="VT323"/>
                <a:ea typeface="VT323"/>
                <a:cs typeface="VT323"/>
                <a:sym typeface="VT323"/>
              </a:rPr>
              <a:t>Barack Obama</a:t>
            </a:r>
            <a:r>
              <a:rPr lang="en-US" sz="2500">
                <a:solidFill>
                  <a:srgbClr val="FFFFFF"/>
                </a:solidFill>
                <a:latin typeface="Montserrat"/>
                <a:ea typeface="Montserrat"/>
                <a:cs typeface="Montserrat"/>
                <a:sym typeface="Montserrat"/>
              </a:rPr>
              <a:t>” (person) or “</a:t>
            </a:r>
            <a:r>
              <a:rPr lang="en-US" sz="2700">
                <a:solidFill>
                  <a:srgbClr val="FFFFFF"/>
                </a:solidFill>
                <a:latin typeface="VT323"/>
                <a:ea typeface="VT323"/>
                <a:cs typeface="VT323"/>
                <a:sym typeface="VT323"/>
              </a:rPr>
              <a:t>Google</a:t>
            </a:r>
            <a:r>
              <a:rPr lang="en-US" sz="2500">
                <a:solidFill>
                  <a:srgbClr val="FFFFFF"/>
                </a:solidFill>
                <a:latin typeface="Montserrat"/>
                <a:ea typeface="Montserrat"/>
                <a:cs typeface="Montserrat"/>
                <a:sym typeface="Montserrat"/>
              </a:rPr>
              <a:t>” (organization). Without NER, “</a:t>
            </a:r>
            <a:r>
              <a:rPr lang="en-US" sz="2800">
                <a:solidFill>
                  <a:srgbClr val="FFFFFF"/>
                </a:solidFill>
                <a:latin typeface="VT323"/>
                <a:ea typeface="VT323"/>
                <a:cs typeface="VT323"/>
                <a:sym typeface="VT323"/>
              </a:rPr>
              <a:t>Apple</a:t>
            </a:r>
            <a:r>
              <a:rPr lang="en-US" sz="2500">
                <a:solidFill>
                  <a:srgbClr val="FFFFFF"/>
                </a:solidFill>
                <a:latin typeface="Montserrat"/>
                <a:ea typeface="Montserrat"/>
                <a:cs typeface="Montserrat"/>
                <a:sym typeface="Montserrat"/>
              </a:rPr>
              <a:t>” could be a fruit or the company. It resolves this for tasks like search or summarization needing precise entity recognition</a:t>
            </a:r>
            <a:endParaRPr sz="2500">
              <a:solidFill>
                <a:srgbClr val="FFFFFF"/>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96" name="Shape 296"/>
        <p:cNvGrpSpPr/>
        <p:nvPr/>
      </p:nvGrpSpPr>
      <p:grpSpPr>
        <a:xfrm>
          <a:off x="0" y="0"/>
          <a:ext cx="0" cy="0"/>
          <a:chOff x="0" y="0"/>
          <a:chExt cx="0" cy="0"/>
        </a:xfrm>
      </p:grpSpPr>
      <p:sp>
        <p:nvSpPr>
          <p:cNvPr id="297" name="Google Shape;297;p24"/>
          <p:cNvSpPr/>
          <p:nvPr/>
        </p:nvSpPr>
        <p:spPr>
          <a:xfrm>
            <a:off x="0" y="34290"/>
            <a:ext cx="18288000" cy="10424160"/>
          </a:xfrm>
          <a:custGeom>
            <a:rect b="b" l="l" r="r" t="t"/>
            <a:pathLst>
              <a:path extrusionOk="0" h="10424160" w="18288000">
                <a:moveTo>
                  <a:pt x="0" y="0"/>
                </a:moveTo>
                <a:lnTo>
                  <a:pt x="18288000" y="0"/>
                </a:lnTo>
                <a:lnTo>
                  <a:pt x="18288000" y="10424160"/>
                </a:lnTo>
                <a:lnTo>
                  <a:pt x="0" y="10424160"/>
                </a:lnTo>
                <a:lnTo>
                  <a:pt x="0" y="0"/>
                </a:lnTo>
                <a:close/>
              </a:path>
            </a:pathLst>
          </a:custGeom>
          <a:blipFill rotWithShape="1">
            <a:blip r:embed="rId3">
              <a:alphaModFix/>
            </a:blip>
            <a:stretch>
              <a:fillRect b="-36888" l="0" r="0" t="-38537"/>
            </a:stretch>
          </a:blipFill>
          <a:ln>
            <a:noFill/>
          </a:ln>
        </p:spPr>
      </p:sp>
      <p:sp>
        <p:nvSpPr>
          <p:cNvPr id="298" name="Google Shape;298;p24"/>
          <p:cNvSpPr/>
          <p:nvPr/>
        </p:nvSpPr>
        <p:spPr>
          <a:xfrm rot="-842175">
            <a:off x="-1716751" y="1593527"/>
            <a:ext cx="9200334" cy="10239284"/>
          </a:xfrm>
          <a:custGeom>
            <a:rect b="b" l="l" r="r" t="t"/>
            <a:pathLst>
              <a:path extrusionOk="0" h="10240788" w="9201686">
                <a:moveTo>
                  <a:pt x="0" y="0"/>
                </a:moveTo>
                <a:lnTo>
                  <a:pt x="9201686" y="0"/>
                </a:lnTo>
                <a:lnTo>
                  <a:pt x="9201686" y="10240788"/>
                </a:lnTo>
                <a:lnTo>
                  <a:pt x="0" y="10240788"/>
                </a:lnTo>
                <a:lnTo>
                  <a:pt x="0" y="0"/>
                </a:lnTo>
                <a:close/>
              </a:path>
            </a:pathLst>
          </a:custGeom>
          <a:blipFill rotWithShape="1">
            <a:blip r:embed="rId4">
              <a:alphaModFix/>
            </a:blip>
            <a:stretch>
              <a:fillRect b="-479" l="0" r="0" t="-479"/>
            </a:stretch>
          </a:blipFill>
          <a:ln>
            <a:noFill/>
          </a:ln>
        </p:spPr>
      </p:sp>
      <p:sp>
        <p:nvSpPr>
          <p:cNvPr id="299" name="Google Shape;299;p24"/>
          <p:cNvSpPr/>
          <p:nvPr/>
        </p:nvSpPr>
        <p:spPr>
          <a:xfrm>
            <a:off x="14162131" y="641614"/>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5">
              <a:alphaModFix/>
            </a:blip>
            <a:stretch>
              <a:fillRect b="0" l="0" r="0" t="0"/>
            </a:stretch>
          </a:blipFill>
          <a:ln>
            <a:noFill/>
          </a:ln>
        </p:spPr>
      </p:sp>
      <p:sp>
        <p:nvSpPr>
          <p:cNvPr id="300" name="Google Shape;300;p24"/>
          <p:cNvSpPr/>
          <p:nvPr/>
        </p:nvSpPr>
        <p:spPr>
          <a:xfrm>
            <a:off x="14864540" y="1252814"/>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301" name="Google Shape;301;p24"/>
          <p:cNvSpPr/>
          <p:nvPr/>
        </p:nvSpPr>
        <p:spPr>
          <a:xfrm>
            <a:off x="-1057947" y="560519"/>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302" name="Google Shape;302;p24"/>
          <p:cNvSpPr txBox="1"/>
          <p:nvPr/>
        </p:nvSpPr>
        <p:spPr>
          <a:xfrm>
            <a:off x="1389816" y="1690425"/>
            <a:ext cx="13896600" cy="9543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6200">
                <a:solidFill>
                  <a:srgbClr val="FFFFFF"/>
                </a:solidFill>
                <a:latin typeface="Dela Gothic One"/>
                <a:ea typeface="Dela Gothic One"/>
                <a:cs typeface="Dela Gothic One"/>
                <a:sym typeface="Dela Gothic One"/>
              </a:rPr>
              <a:t>Extracting Meaning &amp; Context</a:t>
            </a:r>
            <a:endParaRPr sz="400"/>
          </a:p>
        </p:txBody>
      </p:sp>
      <p:sp>
        <p:nvSpPr>
          <p:cNvPr id="303" name="Google Shape;303;p24"/>
          <p:cNvSpPr/>
          <p:nvPr/>
        </p:nvSpPr>
        <p:spPr>
          <a:xfrm>
            <a:off x="1389825" y="3256950"/>
            <a:ext cx="3677100" cy="1240500"/>
          </a:xfrm>
          <a:prstGeom prst="roundRect">
            <a:avLst>
              <a:gd fmla="val 16667" name="adj"/>
            </a:avLst>
          </a:prstGeom>
          <a:solidFill>
            <a:srgbClr val="FFF8F2">
              <a:alpha val="84910"/>
            </a:srgbClr>
          </a:solidFill>
          <a:ln cap="flat" cmpd="sng" w="9525">
            <a:solidFill>
              <a:srgbClr val="FFF8F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3200">
                <a:latin typeface="Dela Gothic One"/>
                <a:ea typeface="Dela Gothic One"/>
                <a:cs typeface="Dela Gothic One"/>
                <a:sym typeface="Dela Gothic One"/>
              </a:rPr>
              <a:t>Named Entity Recognition</a:t>
            </a:r>
            <a:endParaRPr sz="3200">
              <a:latin typeface="Dela Gothic One"/>
              <a:ea typeface="Dela Gothic One"/>
              <a:cs typeface="Dela Gothic One"/>
              <a:sym typeface="Dela Gothic One"/>
            </a:endParaRPr>
          </a:p>
        </p:txBody>
      </p:sp>
      <p:sp>
        <p:nvSpPr>
          <p:cNvPr id="304" name="Google Shape;304;p24"/>
          <p:cNvSpPr txBox="1"/>
          <p:nvPr/>
        </p:nvSpPr>
        <p:spPr>
          <a:xfrm>
            <a:off x="1389825" y="4649700"/>
            <a:ext cx="16033200" cy="3232500"/>
          </a:xfrm>
          <a:prstGeom prst="rect">
            <a:avLst/>
          </a:prstGeom>
          <a:noFill/>
          <a:ln>
            <a:noFill/>
          </a:ln>
        </p:spPr>
        <p:txBody>
          <a:bodyPr anchorCtr="0" anchor="t" bIns="0" lIns="0" spcFirstLastPara="1" rIns="0" wrap="square" tIns="0">
            <a:spAutoFit/>
          </a:bodyPr>
          <a:lstStyle/>
          <a:p>
            <a:pPr indent="-419100" lvl="0" marL="457200" marR="0" rtl="0" algn="l">
              <a:lnSpc>
                <a:spcPct val="200000"/>
              </a:lnSpc>
              <a:spcBef>
                <a:spcPts val="0"/>
              </a:spcBef>
              <a:spcAft>
                <a:spcPts val="0"/>
              </a:spcAft>
              <a:buClr>
                <a:srgbClr val="FFFFFF"/>
              </a:buClr>
              <a:buSzPts val="3000"/>
              <a:buFont typeface="Montserrat"/>
              <a:buChar char="●"/>
            </a:pPr>
            <a:r>
              <a:rPr lang="en-US" sz="3000">
                <a:solidFill>
                  <a:srgbClr val="FFFFFF"/>
                </a:solidFill>
                <a:latin typeface="Montserrat"/>
                <a:ea typeface="Montserrat"/>
                <a:cs typeface="Montserrat"/>
                <a:sym typeface="Montserrat"/>
              </a:rPr>
              <a:t>Rule Based Methods</a:t>
            </a:r>
            <a:endParaRPr sz="3000">
              <a:solidFill>
                <a:srgbClr val="FFFFFF"/>
              </a:solidFill>
              <a:latin typeface="Montserrat"/>
              <a:ea typeface="Montserrat"/>
              <a:cs typeface="Montserrat"/>
              <a:sym typeface="Montserrat"/>
            </a:endParaRPr>
          </a:p>
          <a:p>
            <a:pPr indent="-419100" lvl="0" marL="457200" marR="0" rtl="0" algn="l">
              <a:lnSpc>
                <a:spcPct val="200000"/>
              </a:lnSpc>
              <a:spcBef>
                <a:spcPts val="0"/>
              </a:spcBef>
              <a:spcAft>
                <a:spcPts val="0"/>
              </a:spcAft>
              <a:buClr>
                <a:srgbClr val="FFFFFF"/>
              </a:buClr>
              <a:buSzPts val="3000"/>
              <a:buFont typeface="Montserrat"/>
              <a:buChar char="●"/>
            </a:pPr>
            <a:r>
              <a:rPr lang="en-US" sz="3000">
                <a:solidFill>
                  <a:srgbClr val="FFFFFF"/>
                </a:solidFill>
                <a:latin typeface="Montserrat"/>
                <a:ea typeface="Montserrat"/>
                <a:cs typeface="Montserrat"/>
                <a:sym typeface="Montserrat"/>
              </a:rPr>
              <a:t>Statistical Methods</a:t>
            </a:r>
            <a:endParaRPr sz="3000">
              <a:solidFill>
                <a:srgbClr val="FFFFFF"/>
              </a:solidFill>
              <a:latin typeface="Montserrat"/>
              <a:ea typeface="Montserrat"/>
              <a:cs typeface="Montserrat"/>
              <a:sym typeface="Montserrat"/>
            </a:endParaRPr>
          </a:p>
          <a:p>
            <a:pPr indent="-419100" lvl="0" marL="457200" marR="0" rtl="0" algn="l">
              <a:lnSpc>
                <a:spcPct val="200000"/>
              </a:lnSpc>
              <a:spcBef>
                <a:spcPts val="0"/>
              </a:spcBef>
              <a:spcAft>
                <a:spcPts val="0"/>
              </a:spcAft>
              <a:buClr>
                <a:srgbClr val="FFFFFF"/>
              </a:buClr>
              <a:buSzPts val="3000"/>
              <a:buFont typeface="Montserrat"/>
              <a:buChar char="●"/>
            </a:pPr>
            <a:r>
              <a:rPr lang="en-US" sz="3000">
                <a:solidFill>
                  <a:srgbClr val="FFFFFF"/>
                </a:solidFill>
                <a:latin typeface="Montserrat"/>
                <a:ea typeface="Montserrat"/>
                <a:cs typeface="Montserrat"/>
                <a:sym typeface="Montserrat"/>
              </a:rPr>
              <a:t>Machine Learning Methods</a:t>
            </a:r>
            <a:endParaRPr sz="3000">
              <a:solidFill>
                <a:srgbClr val="FFFFFF"/>
              </a:solidFill>
              <a:latin typeface="Montserrat"/>
              <a:ea typeface="Montserrat"/>
              <a:cs typeface="Montserrat"/>
              <a:sym typeface="Montserrat"/>
            </a:endParaRPr>
          </a:p>
          <a:p>
            <a:pPr indent="-419100" lvl="0" marL="457200" marR="0" rtl="0" algn="l">
              <a:lnSpc>
                <a:spcPct val="200000"/>
              </a:lnSpc>
              <a:spcBef>
                <a:spcPts val="0"/>
              </a:spcBef>
              <a:spcAft>
                <a:spcPts val="0"/>
              </a:spcAft>
              <a:buClr>
                <a:srgbClr val="FFFFFF"/>
              </a:buClr>
              <a:buSzPts val="3000"/>
              <a:buFont typeface="Montserrat"/>
              <a:buChar char="●"/>
            </a:pPr>
            <a:r>
              <a:rPr lang="en-US" sz="3000">
                <a:solidFill>
                  <a:srgbClr val="FFFFFF"/>
                </a:solidFill>
                <a:latin typeface="Montserrat"/>
                <a:ea typeface="Montserrat"/>
                <a:cs typeface="Montserrat"/>
                <a:sym typeface="Montserrat"/>
              </a:rPr>
              <a:t>Deep Learning Methods</a:t>
            </a:r>
            <a:endParaRPr sz="3000">
              <a:solidFill>
                <a:srgbClr val="FFFFFF"/>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08" name="Shape 308"/>
        <p:cNvGrpSpPr/>
        <p:nvPr/>
      </p:nvGrpSpPr>
      <p:grpSpPr>
        <a:xfrm>
          <a:off x="0" y="0"/>
          <a:ext cx="0" cy="0"/>
          <a:chOff x="0" y="0"/>
          <a:chExt cx="0" cy="0"/>
        </a:xfrm>
      </p:grpSpPr>
      <p:sp>
        <p:nvSpPr>
          <p:cNvPr id="309" name="Google Shape;309;p25"/>
          <p:cNvSpPr/>
          <p:nvPr/>
        </p:nvSpPr>
        <p:spPr>
          <a:xfrm>
            <a:off x="0" y="34290"/>
            <a:ext cx="18288000" cy="10424160"/>
          </a:xfrm>
          <a:custGeom>
            <a:rect b="b" l="l" r="r" t="t"/>
            <a:pathLst>
              <a:path extrusionOk="0" h="10424160" w="18288000">
                <a:moveTo>
                  <a:pt x="0" y="0"/>
                </a:moveTo>
                <a:lnTo>
                  <a:pt x="18288000" y="0"/>
                </a:lnTo>
                <a:lnTo>
                  <a:pt x="18288000" y="10424160"/>
                </a:lnTo>
                <a:lnTo>
                  <a:pt x="0" y="10424160"/>
                </a:lnTo>
                <a:lnTo>
                  <a:pt x="0" y="0"/>
                </a:lnTo>
                <a:close/>
              </a:path>
            </a:pathLst>
          </a:custGeom>
          <a:blipFill rotWithShape="1">
            <a:blip r:embed="rId3">
              <a:alphaModFix/>
            </a:blip>
            <a:stretch>
              <a:fillRect b="-36888" l="0" r="0" t="-38537"/>
            </a:stretch>
          </a:blipFill>
          <a:ln>
            <a:noFill/>
          </a:ln>
        </p:spPr>
      </p:sp>
      <p:sp>
        <p:nvSpPr>
          <p:cNvPr id="310" name="Google Shape;310;p25"/>
          <p:cNvSpPr/>
          <p:nvPr/>
        </p:nvSpPr>
        <p:spPr>
          <a:xfrm rot="-842175">
            <a:off x="-1716751" y="1593527"/>
            <a:ext cx="9200334" cy="10239284"/>
          </a:xfrm>
          <a:custGeom>
            <a:rect b="b" l="l" r="r" t="t"/>
            <a:pathLst>
              <a:path extrusionOk="0" h="10240788" w="9201686">
                <a:moveTo>
                  <a:pt x="0" y="0"/>
                </a:moveTo>
                <a:lnTo>
                  <a:pt x="9201686" y="0"/>
                </a:lnTo>
                <a:lnTo>
                  <a:pt x="9201686" y="10240788"/>
                </a:lnTo>
                <a:lnTo>
                  <a:pt x="0" y="10240788"/>
                </a:lnTo>
                <a:lnTo>
                  <a:pt x="0" y="0"/>
                </a:lnTo>
                <a:close/>
              </a:path>
            </a:pathLst>
          </a:custGeom>
          <a:blipFill rotWithShape="1">
            <a:blip r:embed="rId4">
              <a:alphaModFix/>
            </a:blip>
            <a:stretch>
              <a:fillRect b="-479" l="0" r="0" t="-479"/>
            </a:stretch>
          </a:blipFill>
          <a:ln>
            <a:noFill/>
          </a:ln>
        </p:spPr>
      </p:sp>
      <p:sp>
        <p:nvSpPr>
          <p:cNvPr id="311" name="Google Shape;311;p25"/>
          <p:cNvSpPr/>
          <p:nvPr/>
        </p:nvSpPr>
        <p:spPr>
          <a:xfrm>
            <a:off x="14162131" y="641614"/>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5">
              <a:alphaModFix/>
            </a:blip>
            <a:stretch>
              <a:fillRect b="0" l="0" r="0" t="0"/>
            </a:stretch>
          </a:blipFill>
          <a:ln>
            <a:noFill/>
          </a:ln>
        </p:spPr>
      </p:sp>
      <p:sp>
        <p:nvSpPr>
          <p:cNvPr id="312" name="Google Shape;312;p25"/>
          <p:cNvSpPr/>
          <p:nvPr/>
        </p:nvSpPr>
        <p:spPr>
          <a:xfrm>
            <a:off x="14864540" y="1252814"/>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313" name="Google Shape;313;p25"/>
          <p:cNvSpPr/>
          <p:nvPr/>
        </p:nvSpPr>
        <p:spPr>
          <a:xfrm>
            <a:off x="-1057947" y="560519"/>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314" name="Google Shape;314;p25"/>
          <p:cNvSpPr txBox="1"/>
          <p:nvPr/>
        </p:nvSpPr>
        <p:spPr>
          <a:xfrm>
            <a:off x="1389816" y="1690425"/>
            <a:ext cx="13896600" cy="9543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6200">
                <a:solidFill>
                  <a:srgbClr val="FFFFFF"/>
                </a:solidFill>
                <a:latin typeface="Dela Gothic One"/>
                <a:ea typeface="Dela Gothic One"/>
                <a:cs typeface="Dela Gothic One"/>
                <a:sym typeface="Dela Gothic One"/>
              </a:rPr>
              <a:t>Extracting Meaning &amp; Context</a:t>
            </a:r>
            <a:endParaRPr sz="400"/>
          </a:p>
        </p:txBody>
      </p:sp>
      <p:sp>
        <p:nvSpPr>
          <p:cNvPr id="315" name="Google Shape;315;p25"/>
          <p:cNvSpPr/>
          <p:nvPr/>
        </p:nvSpPr>
        <p:spPr>
          <a:xfrm>
            <a:off x="1389825" y="3256950"/>
            <a:ext cx="3677100" cy="1240500"/>
          </a:xfrm>
          <a:prstGeom prst="roundRect">
            <a:avLst>
              <a:gd fmla="val 16667" name="adj"/>
            </a:avLst>
          </a:prstGeom>
          <a:solidFill>
            <a:srgbClr val="FFF8F2">
              <a:alpha val="84910"/>
            </a:srgbClr>
          </a:solidFill>
          <a:ln cap="flat" cmpd="sng" w="9525">
            <a:solidFill>
              <a:srgbClr val="FFF8F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3200">
                <a:latin typeface="Dela Gothic One"/>
                <a:ea typeface="Dela Gothic One"/>
                <a:cs typeface="Dela Gothic One"/>
                <a:sym typeface="Dela Gothic One"/>
              </a:rPr>
              <a:t>Named Entity Recognition</a:t>
            </a:r>
            <a:endParaRPr sz="3200">
              <a:latin typeface="Dela Gothic One"/>
              <a:ea typeface="Dela Gothic One"/>
              <a:cs typeface="Dela Gothic One"/>
              <a:sym typeface="Dela Gothic One"/>
            </a:endParaRPr>
          </a:p>
        </p:txBody>
      </p:sp>
      <p:sp>
        <p:nvSpPr>
          <p:cNvPr id="316" name="Google Shape;316;p25"/>
          <p:cNvSpPr/>
          <p:nvPr/>
        </p:nvSpPr>
        <p:spPr>
          <a:xfrm>
            <a:off x="1389825" y="6609688"/>
            <a:ext cx="3677100" cy="1240500"/>
          </a:xfrm>
          <a:prstGeom prst="roundRect">
            <a:avLst>
              <a:gd fmla="val 16667" name="adj"/>
            </a:avLst>
          </a:prstGeom>
          <a:solidFill>
            <a:srgbClr val="FFF8F2">
              <a:alpha val="84910"/>
            </a:srgbClr>
          </a:solidFill>
          <a:ln cap="flat" cmpd="sng" w="9525">
            <a:solidFill>
              <a:srgbClr val="FFF8F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3200">
                <a:latin typeface="Dela Gothic One"/>
                <a:ea typeface="Dela Gothic One"/>
                <a:cs typeface="Dela Gothic One"/>
                <a:sym typeface="Dela Gothic One"/>
              </a:rPr>
              <a:t>Relation Extraction</a:t>
            </a:r>
            <a:endParaRPr sz="3200">
              <a:latin typeface="Dela Gothic One"/>
              <a:ea typeface="Dela Gothic One"/>
              <a:cs typeface="Dela Gothic One"/>
              <a:sym typeface="Dela Gothic One"/>
            </a:endParaRPr>
          </a:p>
        </p:txBody>
      </p:sp>
      <p:sp>
        <p:nvSpPr>
          <p:cNvPr id="317" name="Google Shape;317;p25"/>
          <p:cNvSpPr txBox="1"/>
          <p:nvPr/>
        </p:nvSpPr>
        <p:spPr>
          <a:xfrm>
            <a:off x="1389825" y="8023700"/>
            <a:ext cx="16033200" cy="9666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500">
                <a:solidFill>
                  <a:srgbClr val="FFFFFF"/>
                </a:solidFill>
                <a:latin typeface="Montserrat"/>
                <a:ea typeface="Montserrat"/>
                <a:cs typeface="Montserrat"/>
                <a:sym typeface="Montserrat"/>
              </a:rPr>
              <a:t>identifying relationships between entities (e.g. “</a:t>
            </a:r>
            <a:r>
              <a:rPr lang="en-US" sz="2700">
                <a:solidFill>
                  <a:srgbClr val="FFFFFF"/>
                </a:solidFill>
                <a:latin typeface="VT323"/>
                <a:ea typeface="VT323"/>
                <a:cs typeface="VT323"/>
                <a:sym typeface="VT323"/>
              </a:rPr>
              <a:t>Steve Jobs [founded] Apple</a:t>
            </a:r>
            <a:r>
              <a:rPr lang="en-US" sz="2500">
                <a:solidFill>
                  <a:srgbClr val="FFFFFF"/>
                </a:solidFill>
                <a:latin typeface="Montserrat"/>
                <a:ea typeface="Montserrat"/>
                <a:cs typeface="Montserrat"/>
                <a:sym typeface="Montserrat"/>
              </a:rPr>
              <a:t>”). This technique allows for linking entities for knowledge graphs or answering questions</a:t>
            </a:r>
            <a:endParaRPr sz="2500">
              <a:solidFill>
                <a:srgbClr val="FFFFFF"/>
              </a:solidFill>
              <a:latin typeface="Montserrat"/>
              <a:ea typeface="Montserrat"/>
              <a:cs typeface="Montserrat"/>
              <a:sym typeface="Montserrat"/>
            </a:endParaRPr>
          </a:p>
        </p:txBody>
      </p:sp>
      <p:sp>
        <p:nvSpPr>
          <p:cNvPr id="318" name="Google Shape;318;p25"/>
          <p:cNvSpPr txBox="1"/>
          <p:nvPr/>
        </p:nvSpPr>
        <p:spPr>
          <a:xfrm>
            <a:off x="1389825" y="4649700"/>
            <a:ext cx="16033200" cy="15270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500">
                <a:solidFill>
                  <a:srgbClr val="FFFFFF"/>
                </a:solidFill>
                <a:latin typeface="Montserrat"/>
                <a:ea typeface="Montserrat"/>
                <a:cs typeface="Montserrat"/>
                <a:sym typeface="Montserrat"/>
              </a:rPr>
              <a:t>Tags named entities like “</a:t>
            </a:r>
            <a:r>
              <a:rPr lang="en-US" sz="2700">
                <a:solidFill>
                  <a:srgbClr val="FFFFFF"/>
                </a:solidFill>
                <a:latin typeface="VT323"/>
                <a:ea typeface="VT323"/>
                <a:cs typeface="VT323"/>
                <a:sym typeface="VT323"/>
              </a:rPr>
              <a:t>Barack Obama</a:t>
            </a:r>
            <a:r>
              <a:rPr lang="en-US" sz="2500">
                <a:solidFill>
                  <a:srgbClr val="FFFFFF"/>
                </a:solidFill>
                <a:latin typeface="Montserrat"/>
                <a:ea typeface="Montserrat"/>
                <a:cs typeface="Montserrat"/>
                <a:sym typeface="Montserrat"/>
              </a:rPr>
              <a:t>” (person) or “</a:t>
            </a:r>
            <a:r>
              <a:rPr lang="en-US" sz="2700">
                <a:solidFill>
                  <a:srgbClr val="FFFFFF"/>
                </a:solidFill>
                <a:latin typeface="VT323"/>
                <a:ea typeface="VT323"/>
                <a:cs typeface="VT323"/>
                <a:sym typeface="VT323"/>
              </a:rPr>
              <a:t>Google</a:t>
            </a:r>
            <a:r>
              <a:rPr lang="en-US" sz="2500">
                <a:solidFill>
                  <a:srgbClr val="FFFFFF"/>
                </a:solidFill>
                <a:latin typeface="Montserrat"/>
                <a:ea typeface="Montserrat"/>
                <a:cs typeface="Montserrat"/>
                <a:sym typeface="Montserrat"/>
              </a:rPr>
              <a:t>” (organization). Without NER, “</a:t>
            </a:r>
            <a:r>
              <a:rPr lang="en-US" sz="2800">
                <a:solidFill>
                  <a:srgbClr val="FFFFFF"/>
                </a:solidFill>
                <a:latin typeface="VT323"/>
                <a:ea typeface="VT323"/>
                <a:cs typeface="VT323"/>
                <a:sym typeface="VT323"/>
              </a:rPr>
              <a:t>Apple</a:t>
            </a:r>
            <a:r>
              <a:rPr lang="en-US" sz="2500">
                <a:solidFill>
                  <a:srgbClr val="FFFFFF"/>
                </a:solidFill>
                <a:latin typeface="Montserrat"/>
                <a:ea typeface="Montserrat"/>
                <a:cs typeface="Montserrat"/>
                <a:sym typeface="Montserrat"/>
              </a:rPr>
              <a:t>” could be a fruit or the company. It resolves this for tasks like search or summarization needing precise entity recognition</a:t>
            </a:r>
            <a:endParaRPr sz="2500">
              <a:solidFill>
                <a:srgbClr val="FFFFFF"/>
              </a:solidFill>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22" name="Shape 322"/>
        <p:cNvGrpSpPr/>
        <p:nvPr/>
      </p:nvGrpSpPr>
      <p:grpSpPr>
        <a:xfrm>
          <a:off x="0" y="0"/>
          <a:ext cx="0" cy="0"/>
          <a:chOff x="0" y="0"/>
          <a:chExt cx="0" cy="0"/>
        </a:xfrm>
      </p:grpSpPr>
      <p:sp>
        <p:nvSpPr>
          <p:cNvPr id="323" name="Google Shape;323;p26"/>
          <p:cNvSpPr/>
          <p:nvPr/>
        </p:nvSpPr>
        <p:spPr>
          <a:xfrm>
            <a:off x="0" y="34290"/>
            <a:ext cx="18288000" cy="10424160"/>
          </a:xfrm>
          <a:custGeom>
            <a:rect b="b" l="l" r="r" t="t"/>
            <a:pathLst>
              <a:path extrusionOk="0" h="10424160" w="18288000">
                <a:moveTo>
                  <a:pt x="0" y="0"/>
                </a:moveTo>
                <a:lnTo>
                  <a:pt x="18288000" y="0"/>
                </a:lnTo>
                <a:lnTo>
                  <a:pt x="18288000" y="10424160"/>
                </a:lnTo>
                <a:lnTo>
                  <a:pt x="0" y="10424160"/>
                </a:lnTo>
                <a:lnTo>
                  <a:pt x="0" y="0"/>
                </a:lnTo>
                <a:close/>
              </a:path>
            </a:pathLst>
          </a:custGeom>
          <a:blipFill rotWithShape="1">
            <a:blip r:embed="rId3">
              <a:alphaModFix/>
            </a:blip>
            <a:stretch>
              <a:fillRect b="-36888" l="0" r="0" t="-38537"/>
            </a:stretch>
          </a:blipFill>
          <a:ln>
            <a:noFill/>
          </a:ln>
        </p:spPr>
      </p:sp>
      <p:sp>
        <p:nvSpPr>
          <p:cNvPr id="324" name="Google Shape;324;p26"/>
          <p:cNvSpPr/>
          <p:nvPr/>
        </p:nvSpPr>
        <p:spPr>
          <a:xfrm rot="-842175">
            <a:off x="-1716751" y="1593527"/>
            <a:ext cx="9200334" cy="10239284"/>
          </a:xfrm>
          <a:custGeom>
            <a:rect b="b" l="l" r="r" t="t"/>
            <a:pathLst>
              <a:path extrusionOk="0" h="10240788" w="9201686">
                <a:moveTo>
                  <a:pt x="0" y="0"/>
                </a:moveTo>
                <a:lnTo>
                  <a:pt x="9201686" y="0"/>
                </a:lnTo>
                <a:lnTo>
                  <a:pt x="9201686" y="10240788"/>
                </a:lnTo>
                <a:lnTo>
                  <a:pt x="0" y="10240788"/>
                </a:lnTo>
                <a:lnTo>
                  <a:pt x="0" y="0"/>
                </a:lnTo>
                <a:close/>
              </a:path>
            </a:pathLst>
          </a:custGeom>
          <a:blipFill rotWithShape="1">
            <a:blip r:embed="rId4">
              <a:alphaModFix/>
            </a:blip>
            <a:stretch>
              <a:fillRect b="-479" l="0" r="0" t="-479"/>
            </a:stretch>
          </a:blipFill>
          <a:ln>
            <a:noFill/>
          </a:ln>
        </p:spPr>
      </p:sp>
      <p:sp>
        <p:nvSpPr>
          <p:cNvPr id="325" name="Google Shape;325;p26"/>
          <p:cNvSpPr/>
          <p:nvPr/>
        </p:nvSpPr>
        <p:spPr>
          <a:xfrm>
            <a:off x="14162131" y="641614"/>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5">
              <a:alphaModFix/>
            </a:blip>
            <a:stretch>
              <a:fillRect b="0" l="0" r="0" t="0"/>
            </a:stretch>
          </a:blipFill>
          <a:ln>
            <a:noFill/>
          </a:ln>
        </p:spPr>
      </p:sp>
      <p:sp>
        <p:nvSpPr>
          <p:cNvPr id="326" name="Google Shape;326;p26"/>
          <p:cNvSpPr/>
          <p:nvPr/>
        </p:nvSpPr>
        <p:spPr>
          <a:xfrm>
            <a:off x="14864540" y="1252814"/>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327" name="Google Shape;327;p26"/>
          <p:cNvSpPr/>
          <p:nvPr/>
        </p:nvSpPr>
        <p:spPr>
          <a:xfrm>
            <a:off x="-1057947" y="560519"/>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328" name="Google Shape;328;p26"/>
          <p:cNvSpPr txBox="1"/>
          <p:nvPr/>
        </p:nvSpPr>
        <p:spPr>
          <a:xfrm>
            <a:off x="1389816" y="1690425"/>
            <a:ext cx="13896600" cy="9543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6200">
                <a:solidFill>
                  <a:srgbClr val="FFFFFF"/>
                </a:solidFill>
                <a:latin typeface="Dela Gothic One"/>
                <a:ea typeface="Dela Gothic One"/>
                <a:cs typeface="Dela Gothic One"/>
                <a:sym typeface="Dela Gothic One"/>
              </a:rPr>
              <a:t>Extracting Meaning &amp; Context</a:t>
            </a:r>
            <a:endParaRPr sz="400"/>
          </a:p>
        </p:txBody>
      </p:sp>
      <p:sp>
        <p:nvSpPr>
          <p:cNvPr id="329" name="Google Shape;329;p26"/>
          <p:cNvSpPr/>
          <p:nvPr/>
        </p:nvSpPr>
        <p:spPr>
          <a:xfrm>
            <a:off x="1389825" y="3062100"/>
            <a:ext cx="4492800" cy="1240500"/>
          </a:xfrm>
          <a:prstGeom prst="roundRect">
            <a:avLst>
              <a:gd fmla="val 16667" name="adj"/>
            </a:avLst>
          </a:prstGeom>
          <a:solidFill>
            <a:srgbClr val="FFF8F2">
              <a:alpha val="84910"/>
            </a:srgbClr>
          </a:solidFill>
          <a:ln cap="flat" cmpd="sng" w="9525">
            <a:solidFill>
              <a:srgbClr val="FFF8F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3200">
                <a:latin typeface="Dela Gothic One"/>
                <a:ea typeface="Dela Gothic One"/>
                <a:cs typeface="Dela Gothic One"/>
                <a:sym typeface="Dela Gothic One"/>
              </a:rPr>
              <a:t>Word Embedding Techniques</a:t>
            </a:r>
            <a:endParaRPr sz="3200">
              <a:latin typeface="Dela Gothic One"/>
              <a:ea typeface="Dela Gothic One"/>
              <a:cs typeface="Dela Gothic One"/>
              <a:sym typeface="Dela Gothic One"/>
            </a:endParaRPr>
          </a:p>
        </p:txBody>
      </p:sp>
      <p:sp>
        <p:nvSpPr>
          <p:cNvPr id="330" name="Google Shape;330;p26"/>
          <p:cNvSpPr txBox="1"/>
          <p:nvPr/>
        </p:nvSpPr>
        <p:spPr>
          <a:xfrm>
            <a:off x="1389825" y="4565525"/>
            <a:ext cx="16033200" cy="3149400"/>
          </a:xfrm>
          <a:prstGeom prst="rect">
            <a:avLst/>
          </a:prstGeom>
          <a:noFill/>
          <a:ln>
            <a:noFill/>
          </a:ln>
        </p:spPr>
        <p:txBody>
          <a:bodyPr anchorCtr="0" anchor="t" bIns="0" lIns="0" spcFirstLastPara="1" rIns="0" wrap="square" tIns="0">
            <a:spAutoFit/>
          </a:bodyPr>
          <a:lstStyle/>
          <a:p>
            <a:pPr indent="-425450" lvl="0" marL="457200" marR="0" rtl="0" algn="l">
              <a:lnSpc>
                <a:spcPct val="140000"/>
              </a:lnSpc>
              <a:spcBef>
                <a:spcPts val="0"/>
              </a:spcBef>
              <a:spcAft>
                <a:spcPts val="0"/>
              </a:spcAft>
              <a:buClr>
                <a:srgbClr val="FFFFFF"/>
              </a:buClr>
              <a:buSzPts val="3100"/>
              <a:buChar char="●"/>
            </a:pPr>
            <a:r>
              <a:rPr lang="en-US" sz="3100">
                <a:solidFill>
                  <a:srgbClr val="FFFFFF"/>
                </a:solidFill>
                <a:latin typeface="Montserrat"/>
                <a:ea typeface="Montserrat"/>
                <a:cs typeface="Montserrat"/>
                <a:sym typeface="Montserrat"/>
              </a:rPr>
              <a:t>Maps words to vectors capturing semantic relationships. (e.g. “</a:t>
            </a:r>
            <a:r>
              <a:rPr lang="en-US" sz="3100">
                <a:solidFill>
                  <a:srgbClr val="FFFFFF"/>
                </a:solidFill>
                <a:latin typeface="VT323"/>
                <a:ea typeface="VT323"/>
                <a:cs typeface="VT323"/>
                <a:sym typeface="VT323"/>
              </a:rPr>
              <a:t>king</a:t>
            </a:r>
            <a:r>
              <a:rPr lang="en-US" sz="3100">
                <a:solidFill>
                  <a:srgbClr val="FFFFFF"/>
                </a:solidFill>
                <a:latin typeface="Montserrat"/>
                <a:ea typeface="Montserrat"/>
                <a:cs typeface="Montserrat"/>
                <a:sym typeface="Montserrat"/>
              </a:rPr>
              <a:t>” and “</a:t>
            </a:r>
            <a:r>
              <a:rPr lang="en-US" sz="3100">
                <a:solidFill>
                  <a:srgbClr val="FFFFFF"/>
                </a:solidFill>
                <a:latin typeface="VT323"/>
                <a:ea typeface="VT323"/>
                <a:cs typeface="VT323"/>
                <a:sym typeface="VT323"/>
              </a:rPr>
              <a:t>queen</a:t>
            </a:r>
            <a:r>
              <a:rPr lang="en-US" sz="3100">
                <a:solidFill>
                  <a:srgbClr val="FFFFFF"/>
                </a:solidFill>
                <a:latin typeface="Montserrat"/>
                <a:ea typeface="Montserrat"/>
                <a:cs typeface="Montserrat"/>
                <a:sym typeface="Montserrat"/>
              </a:rPr>
              <a:t>” are close in vector space). </a:t>
            </a:r>
            <a:endParaRPr sz="3100">
              <a:solidFill>
                <a:srgbClr val="FFFFFF"/>
              </a:solidFill>
              <a:latin typeface="Montserrat"/>
              <a:ea typeface="Montserrat"/>
              <a:cs typeface="Montserrat"/>
              <a:sym typeface="Montserrat"/>
            </a:endParaRPr>
          </a:p>
          <a:p>
            <a:pPr indent="-425450" lvl="0" marL="457200" marR="0" rtl="0" algn="l">
              <a:lnSpc>
                <a:spcPct val="140000"/>
              </a:lnSpc>
              <a:spcBef>
                <a:spcPts val="0"/>
              </a:spcBef>
              <a:spcAft>
                <a:spcPts val="0"/>
              </a:spcAft>
              <a:buClr>
                <a:srgbClr val="FFFFFF"/>
              </a:buClr>
              <a:buSzPts val="3100"/>
              <a:buFont typeface="Montserrat"/>
              <a:buChar char="●"/>
            </a:pPr>
            <a:r>
              <a:rPr lang="en-US" sz="3100">
                <a:solidFill>
                  <a:srgbClr val="FFFFFF"/>
                </a:solidFill>
                <a:latin typeface="Montserrat"/>
                <a:ea typeface="Montserrat"/>
                <a:cs typeface="Montserrat"/>
                <a:sym typeface="Montserrat"/>
              </a:rPr>
              <a:t>Represents words as numerical vectors, allowing computers to understand the semantic connections between them. </a:t>
            </a:r>
            <a:endParaRPr sz="3100">
              <a:solidFill>
                <a:srgbClr val="FFFFFF"/>
              </a:solidFill>
              <a:latin typeface="Montserrat"/>
              <a:ea typeface="Montserrat"/>
              <a:cs typeface="Montserrat"/>
              <a:sym typeface="Montserrat"/>
            </a:endParaRPr>
          </a:p>
          <a:p>
            <a:pPr indent="-425450" lvl="0" marL="457200" marR="0" rtl="0" algn="l">
              <a:lnSpc>
                <a:spcPct val="140000"/>
              </a:lnSpc>
              <a:spcBef>
                <a:spcPts val="0"/>
              </a:spcBef>
              <a:spcAft>
                <a:spcPts val="0"/>
              </a:spcAft>
              <a:buClr>
                <a:srgbClr val="FFFFFF"/>
              </a:buClr>
              <a:buSzPts val="3100"/>
              <a:buFont typeface="Montserrat"/>
              <a:buChar char="●"/>
            </a:pPr>
            <a:r>
              <a:rPr lang="en-US" sz="3100">
                <a:solidFill>
                  <a:srgbClr val="FFFFFF"/>
                </a:solidFill>
                <a:latin typeface="Montserrat"/>
                <a:ea typeface="Montserrat"/>
                <a:cs typeface="Montserrat"/>
                <a:sym typeface="Montserrat"/>
              </a:rPr>
              <a:t>Improves</a:t>
            </a:r>
            <a:r>
              <a:rPr lang="en-US" sz="3100">
                <a:solidFill>
                  <a:srgbClr val="FFFFFF"/>
                </a:solidFill>
                <a:latin typeface="Montserrat"/>
                <a:ea typeface="Montserrat"/>
                <a:cs typeface="Montserrat"/>
                <a:sym typeface="Montserrat"/>
              </a:rPr>
              <a:t> upon BoW and TF-IDF as they ignore meaning</a:t>
            </a:r>
            <a:endParaRPr sz="3100">
              <a:solidFill>
                <a:srgbClr val="FFFFFF"/>
              </a:solidFill>
              <a:latin typeface="Montserrat"/>
              <a:ea typeface="Montserrat"/>
              <a:cs typeface="Montserrat"/>
              <a:sym typeface="Montserrat"/>
            </a:endParaRPr>
          </a:p>
        </p:txBody>
      </p:sp>
      <p:sp>
        <p:nvSpPr>
          <p:cNvPr id="331" name="Google Shape;331;p26"/>
          <p:cNvSpPr/>
          <p:nvPr/>
        </p:nvSpPr>
        <p:spPr>
          <a:xfrm>
            <a:off x="5656200" y="8557625"/>
            <a:ext cx="2482800" cy="1240500"/>
          </a:xfrm>
          <a:prstGeom prst="roundRect">
            <a:avLst>
              <a:gd fmla="val 16667" name="adj"/>
            </a:avLst>
          </a:prstGeom>
          <a:solidFill>
            <a:srgbClr val="FFF8F2">
              <a:alpha val="84910"/>
            </a:srgbClr>
          </a:solidFill>
          <a:ln cap="flat" cmpd="sng" w="9525">
            <a:solidFill>
              <a:srgbClr val="FFF8F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3200">
                <a:latin typeface="Dela Gothic One"/>
                <a:ea typeface="Dela Gothic One"/>
                <a:cs typeface="Dela Gothic One"/>
                <a:sym typeface="Dela Gothic One"/>
              </a:rPr>
              <a:t>King </a:t>
            </a:r>
            <a:endParaRPr sz="3200">
              <a:latin typeface="Dela Gothic One"/>
              <a:ea typeface="Dela Gothic One"/>
              <a:cs typeface="Dela Gothic One"/>
              <a:sym typeface="Dela Gothic One"/>
            </a:endParaRPr>
          </a:p>
        </p:txBody>
      </p:sp>
      <p:sp>
        <p:nvSpPr>
          <p:cNvPr id="332" name="Google Shape;332;p26"/>
          <p:cNvSpPr/>
          <p:nvPr/>
        </p:nvSpPr>
        <p:spPr>
          <a:xfrm>
            <a:off x="10149000" y="8557625"/>
            <a:ext cx="2482800" cy="1240500"/>
          </a:xfrm>
          <a:prstGeom prst="roundRect">
            <a:avLst>
              <a:gd fmla="val 16667" name="adj"/>
            </a:avLst>
          </a:prstGeom>
          <a:solidFill>
            <a:srgbClr val="FFF8F2">
              <a:alpha val="84910"/>
            </a:srgbClr>
          </a:solidFill>
          <a:ln cap="flat" cmpd="sng" w="9525">
            <a:solidFill>
              <a:srgbClr val="FFF8F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3200">
                <a:latin typeface="Dela Gothic One"/>
                <a:ea typeface="Dela Gothic One"/>
                <a:cs typeface="Dela Gothic One"/>
                <a:sym typeface="Dela Gothic One"/>
              </a:rPr>
              <a:t>Queen</a:t>
            </a:r>
            <a:r>
              <a:rPr lang="en-US" sz="3200">
                <a:latin typeface="Dela Gothic One"/>
                <a:ea typeface="Dela Gothic One"/>
                <a:cs typeface="Dela Gothic One"/>
                <a:sym typeface="Dela Gothic One"/>
              </a:rPr>
              <a:t> </a:t>
            </a:r>
            <a:endParaRPr sz="3200">
              <a:latin typeface="Dela Gothic One"/>
              <a:ea typeface="Dela Gothic One"/>
              <a:cs typeface="Dela Gothic One"/>
              <a:sym typeface="Dela Gothic One"/>
            </a:endParaRPr>
          </a:p>
        </p:txBody>
      </p:sp>
      <p:cxnSp>
        <p:nvCxnSpPr>
          <p:cNvPr id="333" name="Google Shape;333;p26"/>
          <p:cNvCxnSpPr>
            <a:stCxn id="331" idx="3"/>
            <a:endCxn id="332" idx="1"/>
          </p:cNvCxnSpPr>
          <p:nvPr/>
        </p:nvCxnSpPr>
        <p:spPr>
          <a:xfrm>
            <a:off x="8139000" y="9177875"/>
            <a:ext cx="2010000" cy="0"/>
          </a:xfrm>
          <a:prstGeom prst="straightConnector1">
            <a:avLst/>
          </a:prstGeom>
          <a:noFill/>
          <a:ln cap="flat" cmpd="sng" w="76200">
            <a:solidFill>
              <a:schemeClr val="dk2"/>
            </a:solidFill>
            <a:prstDash val="solid"/>
            <a:round/>
            <a:headEnd len="med" w="med" type="stealth"/>
            <a:tailEnd len="med" w="med" type="stealth"/>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37" name="Shape 337"/>
        <p:cNvGrpSpPr/>
        <p:nvPr/>
      </p:nvGrpSpPr>
      <p:grpSpPr>
        <a:xfrm>
          <a:off x="0" y="0"/>
          <a:ext cx="0" cy="0"/>
          <a:chOff x="0" y="0"/>
          <a:chExt cx="0" cy="0"/>
        </a:xfrm>
      </p:grpSpPr>
      <p:sp>
        <p:nvSpPr>
          <p:cNvPr id="338" name="Google Shape;338;p27"/>
          <p:cNvSpPr/>
          <p:nvPr/>
        </p:nvSpPr>
        <p:spPr>
          <a:xfrm>
            <a:off x="0" y="34290"/>
            <a:ext cx="18288000" cy="10424160"/>
          </a:xfrm>
          <a:custGeom>
            <a:rect b="b" l="l" r="r" t="t"/>
            <a:pathLst>
              <a:path extrusionOk="0" h="10424160" w="18288000">
                <a:moveTo>
                  <a:pt x="0" y="0"/>
                </a:moveTo>
                <a:lnTo>
                  <a:pt x="18288000" y="0"/>
                </a:lnTo>
                <a:lnTo>
                  <a:pt x="18288000" y="10424160"/>
                </a:lnTo>
                <a:lnTo>
                  <a:pt x="0" y="10424160"/>
                </a:lnTo>
                <a:lnTo>
                  <a:pt x="0" y="0"/>
                </a:lnTo>
                <a:close/>
              </a:path>
            </a:pathLst>
          </a:custGeom>
          <a:blipFill rotWithShape="1">
            <a:blip r:embed="rId3">
              <a:alphaModFix/>
            </a:blip>
            <a:stretch>
              <a:fillRect b="-36888" l="0" r="0" t="-38537"/>
            </a:stretch>
          </a:blipFill>
          <a:ln>
            <a:noFill/>
          </a:ln>
        </p:spPr>
      </p:sp>
      <p:sp>
        <p:nvSpPr>
          <p:cNvPr id="339" name="Google Shape;339;p27"/>
          <p:cNvSpPr/>
          <p:nvPr/>
        </p:nvSpPr>
        <p:spPr>
          <a:xfrm rot="-842175">
            <a:off x="-1716751" y="1593527"/>
            <a:ext cx="9200334" cy="10239284"/>
          </a:xfrm>
          <a:custGeom>
            <a:rect b="b" l="l" r="r" t="t"/>
            <a:pathLst>
              <a:path extrusionOk="0" h="10240788" w="9201686">
                <a:moveTo>
                  <a:pt x="0" y="0"/>
                </a:moveTo>
                <a:lnTo>
                  <a:pt x="9201686" y="0"/>
                </a:lnTo>
                <a:lnTo>
                  <a:pt x="9201686" y="10240788"/>
                </a:lnTo>
                <a:lnTo>
                  <a:pt x="0" y="10240788"/>
                </a:lnTo>
                <a:lnTo>
                  <a:pt x="0" y="0"/>
                </a:lnTo>
                <a:close/>
              </a:path>
            </a:pathLst>
          </a:custGeom>
          <a:blipFill rotWithShape="1">
            <a:blip r:embed="rId4">
              <a:alphaModFix/>
            </a:blip>
            <a:stretch>
              <a:fillRect b="-479" l="0" r="0" t="-479"/>
            </a:stretch>
          </a:blipFill>
          <a:ln>
            <a:noFill/>
          </a:ln>
        </p:spPr>
      </p:sp>
      <p:sp>
        <p:nvSpPr>
          <p:cNvPr id="340" name="Google Shape;340;p27"/>
          <p:cNvSpPr/>
          <p:nvPr/>
        </p:nvSpPr>
        <p:spPr>
          <a:xfrm>
            <a:off x="14162131" y="641614"/>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5">
              <a:alphaModFix/>
            </a:blip>
            <a:stretch>
              <a:fillRect b="0" l="0" r="0" t="0"/>
            </a:stretch>
          </a:blipFill>
          <a:ln>
            <a:noFill/>
          </a:ln>
        </p:spPr>
      </p:sp>
      <p:sp>
        <p:nvSpPr>
          <p:cNvPr id="341" name="Google Shape;341;p27"/>
          <p:cNvSpPr/>
          <p:nvPr/>
        </p:nvSpPr>
        <p:spPr>
          <a:xfrm>
            <a:off x="14864540" y="1252814"/>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342" name="Google Shape;342;p27"/>
          <p:cNvSpPr/>
          <p:nvPr/>
        </p:nvSpPr>
        <p:spPr>
          <a:xfrm>
            <a:off x="-1057947" y="560519"/>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343" name="Google Shape;343;p27"/>
          <p:cNvSpPr txBox="1"/>
          <p:nvPr/>
        </p:nvSpPr>
        <p:spPr>
          <a:xfrm>
            <a:off x="1389816" y="1690425"/>
            <a:ext cx="13896600" cy="9543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6200">
                <a:solidFill>
                  <a:srgbClr val="FFFFFF"/>
                </a:solidFill>
                <a:latin typeface="Dela Gothic One"/>
                <a:ea typeface="Dela Gothic One"/>
                <a:cs typeface="Dela Gothic One"/>
                <a:sym typeface="Dela Gothic One"/>
              </a:rPr>
              <a:t>Extracting Meaning &amp; Context</a:t>
            </a:r>
            <a:endParaRPr sz="400"/>
          </a:p>
        </p:txBody>
      </p:sp>
      <p:sp>
        <p:nvSpPr>
          <p:cNvPr id="344" name="Google Shape;344;p27"/>
          <p:cNvSpPr txBox="1"/>
          <p:nvPr/>
        </p:nvSpPr>
        <p:spPr>
          <a:xfrm>
            <a:off x="1389825" y="4235075"/>
            <a:ext cx="15886200" cy="3149400"/>
          </a:xfrm>
          <a:prstGeom prst="rect">
            <a:avLst/>
          </a:prstGeom>
          <a:noFill/>
          <a:ln>
            <a:noFill/>
          </a:ln>
        </p:spPr>
        <p:txBody>
          <a:bodyPr anchorCtr="0" anchor="t" bIns="0" lIns="0" spcFirstLastPara="1" rIns="0" wrap="square" tIns="0">
            <a:spAutoFit/>
          </a:bodyPr>
          <a:lstStyle/>
          <a:p>
            <a:pPr indent="-425450" lvl="0" marL="457200" marR="0" rtl="0" algn="l">
              <a:lnSpc>
                <a:spcPct val="140000"/>
              </a:lnSpc>
              <a:spcBef>
                <a:spcPts val="0"/>
              </a:spcBef>
              <a:spcAft>
                <a:spcPts val="0"/>
              </a:spcAft>
              <a:buClr>
                <a:srgbClr val="FFFFFF"/>
              </a:buClr>
              <a:buSzPts val="3100"/>
              <a:buFont typeface="Montserrat"/>
              <a:buChar char="●"/>
            </a:pPr>
            <a:r>
              <a:rPr lang="en-US" sz="3100">
                <a:solidFill>
                  <a:srgbClr val="FFFFFF"/>
                </a:solidFill>
                <a:latin typeface="Montserrat"/>
                <a:ea typeface="Montserrat"/>
                <a:cs typeface="Montserrat"/>
                <a:sym typeface="Montserrat"/>
              </a:rPr>
              <a:t>Focuses on predicting the surrounding words based on a specific “target” word. </a:t>
            </a:r>
            <a:endParaRPr sz="3100">
              <a:solidFill>
                <a:srgbClr val="FFFFFF"/>
              </a:solidFill>
              <a:latin typeface="Montserrat"/>
              <a:ea typeface="Montserrat"/>
              <a:cs typeface="Montserrat"/>
              <a:sym typeface="Montserrat"/>
            </a:endParaRPr>
          </a:p>
          <a:p>
            <a:pPr indent="-425450" lvl="0" marL="457200" marR="0" rtl="0" algn="l">
              <a:lnSpc>
                <a:spcPct val="140000"/>
              </a:lnSpc>
              <a:spcBef>
                <a:spcPts val="0"/>
              </a:spcBef>
              <a:spcAft>
                <a:spcPts val="0"/>
              </a:spcAft>
              <a:buClr>
                <a:srgbClr val="FFFFFF"/>
              </a:buClr>
              <a:buSzPts val="3100"/>
              <a:buFont typeface="Montserrat"/>
              <a:buChar char="●"/>
            </a:pPr>
            <a:r>
              <a:rPr lang="en-US" sz="3100">
                <a:solidFill>
                  <a:srgbClr val="FFFFFF"/>
                </a:solidFill>
                <a:latin typeface="Montserrat"/>
                <a:ea typeface="Montserrat"/>
                <a:cs typeface="Montserrat"/>
                <a:sym typeface="Montserrat"/>
              </a:rPr>
              <a:t>By analyzing how well it predicts surrounding words, skip-gram creates a numerical representation (embedding) that captures meaning and context of the target word. </a:t>
            </a:r>
            <a:endParaRPr sz="3100">
              <a:solidFill>
                <a:srgbClr val="FFFFFF"/>
              </a:solidFill>
              <a:latin typeface="Montserrat"/>
              <a:ea typeface="Montserrat"/>
              <a:cs typeface="Montserrat"/>
              <a:sym typeface="Montserrat"/>
            </a:endParaRPr>
          </a:p>
        </p:txBody>
      </p:sp>
      <p:sp>
        <p:nvSpPr>
          <p:cNvPr id="345" name="Google Shape;345;p27"/>
          <p:cNvSpPr/>
          <p:nvPr/>
        </p:nvSpPr>
        <p:spPr>
          <a:xfrm>
            <a:off x="1389825" y="3113575"/>
            <a:ext cx="3437700" cy="833100"/>
          </a:xfrm>
          <a:prstGeom prst="roundRect">
            <a:avLst>
              <a:gd fmla="val 16667" name="adj"/>
            </a:avLst>
          </a:prstGeom>
          <a:solidFill>
            <a:srgbClr val="FFF8F2">
              <a:alpha val="84910"/>
            </a:srgbClr>
          </a:solidFill>
          <a:ln cap="flat" cmpd="sng" w="9525">
            <a:solidFill>
              <a:srgbClr val="FFF8F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3200">
                <a:latin typeface="Dela Gothic One"/>
                <a:ea typeface="Dela Gothic One"/>
                <a:cs typeface="Dela Gothic One"/>
                <a:sym typeface="Dela Gothic One"/>
              </a:rPr>
              <a:t>Skip-Gram</a:t>
            </a:r>
            <a:endParaRPr sz="3200">
              <a:latin typeface="Dela Gothic One"/>
              <a:ea typeface="Dela Gothic One"/>
              <a:cs typeface="Dela Gothic One"/>
              <a:sym typeface="Dela Gothic One"/>
            </a:endParaRPr>
          </a:p>
        </p:txBody>
      </p:sp>
      <p:sp>
        <p:nvSpPr>
          <p:cNvPr id="346" name="Google Shape;346;p27"/>
          <p:cNvSpPr/>
          <p:nvPr/>
        </p:nvSpPr>
        <p:spPr>
          <a:xfrm>
            <a:off x="3439425" y="8056852"/>
            <a:ext cx="3047700" cy="892800"/>
          </a:xfrm>
          <a:prstGeom prst="roundRect">
            <a:avLst>
              <a:gd fmla="val 16667" name="adj"/>
            </a:avLst>
          </a:prstGeom>
          <a:solidFill>
            <a:srgbClr val="FFF8F2">
              <a:alpha val="84910"/>
            </a:srgbClr>
          </a:solidFill>
          <a:ln cap="flat" cmpd="sng" w="9525">
            <a:solidFill>
              <a:srgbClr val="FFF8F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600">
                <a:solidFill>
                  <a:srgbClr val="FF0000"/>
                </a:solidFill>
                <a:latin typeface="Dela Gothic One"/>
                <a:ea typeface="Dela Gothic One"/>
                <a:cs typeface="Dela Gothic One"/>
                <a:sym typeface="Dela Gothic One"/>
              </a:rPr>
              <a:t>The cat </a:t>
            </a:r>
            <a:r>
              <a:rPr lang="en-US" sz="2600">
                <a:latin typeface="Dela Gothic One"/>
                <a:ea typeface="Dela Gothic One"/>
                <a:cs typeface="Dela Gothic One"/>
                <a:sym typeface="Dela Gothic One"/>
              </a:rPr>
              <a:t> </a:t>
            </a:r>
            <a:endParaRPr sz="2600">
              <a:latin typeface="Dela Gothic One"/>
              <a:ea typeface="Dela Gothic One"/>
              <a:cs typeface="Dela Gothic One"/>
              <a:sym typeface="Dela Gothic One"/>
            </a:endParaRPr>
          </a:p>
        </p:txBody>
      </p:sp>
      <p:sp>
        <p:nvSpPr>
          <p:cNvPr id="347" name="Google Shape;347;p27"/>
          <p:cNvSpPr/>
          <p:nvPr/>
        </p:nvSpPr>
        <p:spPr>
          <a:xfrm>
            <a:off x="10855885" y="8056852"/>
            <a:ext cx="3992700" cy="892800"/>
          </a:xfrm>
          <a:prstGeom prst="roundRect">
            <a:avLst>
              <a:gd fmla="val 16667" name="adj"/>
            </a:avLst>
          </a:prstGeom>
          <a:solidFill>
            <a:srgbClr val="FFF8F2">
              <a:alpha val="84910"/>
            </a:srgbClr>
          </a:solidFill>
          <a:ln cap="flat" cmpd="sng" w="9525">
            <a:solidFill>
              <a:srgbClr val="FFF8F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600">
                <a:solidFill>
                  <a:srgbClr val="FF0000"/>
                </a:solidFill>
                <a:latin typeface="Dela Gothic One"/>
                <a:ea typeface="Dela Gothic One"/>
                <a:cs typeface="Dela Gothic One"/>
                <a:sym typeface="Dela Gothic One"/>
              </a:rPr>
              <a:t>on the mat</a:t>
            </a:r>
            <a:r>
              <a:rPr lang="en-US" sz="2600">
                <a:solidFill>
                  <a:srgbClr val="FF0000"/>
                </a:solidFill>
                <a:latin typeface="Dela Gothic One"/>
                <a:ea typeface="Dela Gothic One"/>
                <a:cs typeface="Dela Gothic One"/>
                <a:sym typeface="Dela Gothic One"/>
              </a:rPr>
              <a:t> </a:t>
            </a:r>
            <a:endParaRPr sz="2600">
              <a:solidFill>
                <a:srgbClr val="FF0000"/>
              </a:solidFill>
              <a:latin typeface="Dela Gothic One"/>
              <a:ea typeface="Dela Gothic One"/>
              <a:cs typeface="Dela Gothic One"/>
              <a:sym typeface="Dela Gothic One"/>
            </a:endParaRPr>
          </a:p>
        </p:txBody>
      </p:sp>
      <p:sp>
        <p:nvSpPr>
          <p:cNvPr id="348" name="Google Shape;348;p27"/>
          <p:cNvSpPr/>
          <p:nvPr/>
        </p:nvSpPr>
        <p:spPr>
          <a:xfrm>
            <a:off x="7147655" y="7041225"/>
            <a:ext cx="3047700" cy="2924100"/>
          </a:xfrm>
          <a:prstGeom prst="roundRect">
            <a:avLst>
              <a:gd fmla="val 16667" name="adj"/>
            </a:avLst>
          </a:prstGeom>
          <a:solidFill>
            <a:srgbClr val="FFF8F2">
              <a:alpha val="84910"/>
            </a:srgbClr>
          </a:solidFill>
          <a:ln cap="flat" cmpd="sng" w="9525">
            <a:solidFill>
              <a:srgbClr val="FFF8F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600">
                <a:latin typeface="Dela Gothic One"/>
                <a:ea typeface="Dela Gothic One"/>
                <a:cs typeface="Dela Gothic One"/>
                <a:sym typeface="Dela Gothic One"/>
              </a:rPr>
              <a:t>stood </a:t>
            </a:r>
            <a:endParaRPr sz="2600">
              <a:latin typeface="Dela Gothic One"/>
              <a:ea typeface="Dela Gothic One"/>
              <a:cs typeface="Dela Gothic One"/>
              <a:sym typeface="Dela Gothic One"/>
            </a:endParaRPr>
          </a:p>
          <a:p>
            <a:pPr indent="0" lvl="0" marL="0" rtl="0" algn="ctr">
              <a:spcBef>
                <a:spcPts val="0"/>
              </a:spcBef>
              <a:spcAft>
                <a:spcPts val="0"/>
              </a:spcAft>
              <a:buNone/>
            </a:pPr>
            <a:r>
              <a:rPr lang="en-US" sz="2600">
                <a:latin typeface="Dela Gothic One"/>
                <a:ea typeface="Dela Gothic One"/>
                <a:cs typeface="Dela Gothic One"/>
                <a:sym typeface="Dela Gothic One"/>
              </a:rPr>
              <a:t>laid </a:t>
            </a:r>
            <a:endParaRPr sz="2600">
              <a:latin typeface="Dela Gothic One"/>
              <a:ea typeface="Dela Gothic One"/>
              <a:cs typeface="Dela Gothic One"/>
              <a:sym typeface="Dela Gothic One"/>
            </a:endParaRPr>
          </a:p>
          <a:p>
            <a:pPr indent="0" lvl="0" marL="0" rtl="0" algn="ctr">
              <a:spcBef>
                <a:spcPts val="0"/>
              </a:spcBef>
              <a:spcAft>
                <a:spcPts val="0"/>
              </a:spcAft>
              <a:buNone/>
            </a:pPr>
            <a:r>
              <a:rPr lang="en-US" sz="2600">
                <a:latin typeface="Dela Gothic One"/>
                <a:ea typeface="Dela Gothic One"/>
                <a:cs typeface="Dela Gothic One"/>
                <a:sym typeface="Dela Gothic One"/>
              </a:rPr>
              <a:t>ran</a:t>
            </a:r>
            <a:endParaRPr sz="2600">
              <a:latin typeface="Dela Gothic One"/>
              <a:ea typeface="Dela Gothic One"/>
              <a:cs typeface="Dela Gothic One"/>
              <a:sym typeface="Dela Gothic One"/>
            </a:endParaRPr>
          </a:p>
          <a:p>
            <a:pPr indent="0" lvl="0" marL="0" rtl="0" algn="ctr">
              <a:spcBef>
                <a:spcPts val="0"/>
              </a:spcBef>
              <a:spcAft>
                <a:spcPts val="0"/>
              </a:spcAft>
              <a:buNone/>
            </a:pPr>
            <a:r>
              <a:rPr lang="en-US" sz="2600">
                <a:solidFill>
                  <a:srgbClr val="FF0000"/>
                </a:solidFill>
                <a:latin typeface="Dela Gothic One"/>
                <a:ea typeface="Dela Gothic One"/>
                <a:cs typeface="Dela Gothic One"/>
                <a:sym typeface="Dela Gothic One"/>
              </a:rPr>
              <a:t>sat</a:t>
            </a:r>
            <a:r>
              <a:rPr lang="en-US" sz="2600">
                <a:latin typeface="Dela Gothic One"/>
                <a:ea typeface="Dela Gothic One"/>
                <a:cs typeface="Dela Gothic One"/>
                <a:sym typeface="Dela Gothic One"/>
              </a:rPr>
              <a:t> </a:t>
            </a:r>
            <a:endParaRPr sz="2600">
              <a:latin typeface="Dela Gothic One"/>
              <a:ea typeface="Dela Gothic One"/>
              <a:cs typeface="Dela Gothic One"/>
              <a:sym typeface="Dela Gothic One"/>
            </a:endParaRPr>
          </a:p>
          <a:p>
            <a:pPr indent="0" lvl="0" marL="0" rtl="0" algn="ctr">
              <a:spcBef>
                <a:spcPts val="0"/>
              </a:spcBef>
              <a:spcAft>
                <a:spcPts val="0"/>
              </a:spcAft>
              <a:buNone/>
            </a:pPr>
            <a:r>
              <a:rPr lang="en-US" sz="2600">
                <a:latin typeface="Dela Gothic One"/>
                <a:ea typeface="Dela Gothic One"/>
                <a:cs typeface="Dela Gothic One"/>
                <a:sym typeface="Dela Gothic One"/>
              </a:rPr>
              <a:t>ate</a:t>
            </a:r>
            <a:endParaRPr sz="2600">
              <a:latin typeface="Dela Gothic One"/>
              <a:ea typeface="Dela Gothic One"/>
              <a:cs typeface="Dela Gothic One"/>
              <a:sym typeface="Dela Gothic One"/>
            </a:endParaRPr>
          </a:p>
          <a:p>
            <a:pPr indent="0" lvl="0" marL="0" rtl="0" algn="ctr">
              <a:spcBef>
                <a:spcPts val="0"/>
              </a:spcBef>
              <a:spcAft>
                <a:spcPts val="0"/>
              </a:spcAft>
              <a:buNone/>
            </a:pPr>
            <a:r>
              <a:rPr lang="en-US" sz="2600">
                <a:latin typeface="Dela Gothic One"/>
                <a:ea typeface="Dela Gothic One"/>
                <a:cs typeface="Dela Gothic One"/>
                <a:sym typeface="Dela Gothic One"/>
              </a:rPr>
              <a:t>drank </a:t>
            </a:r>
            <a:endParaRPr sz="2600">
              <a:latin typeface="Dela Gothic One"/>
              <a:ea typeface="Dela Gothic One"/>
              <a:cs typeface="Dela Gothic One"/>
              <a:sym typeface="Dela Gothic One"/>
            </a:endParaRPr>
          </a:p>
          <a:p>
            <a:pPr indent="0" lvl="0" marL="0" rtl="0" algn="ctr">
              <a:spcBef>
                <a:spcPts val="0"/>
              </a:spcBef>
              <a:spcAft>
                <a:spcPts val="0"/>
              </a:spcAft>
              <a:buNone/>
            </a:pPr>
            <a:r>
              <a:rPr lang="en-US" sz="2600">
                <a:latin typeface="Dela Gothic One"/>
                <a:ea typeface="Dela Gothic One"/>
                <a:cs typeface="Dela Gothic One"/>
                <a:sym typeface="Dela Gothic One"/>
              </a:rPr>
              <a:t>slept </a:t>
            </a:r>
            <a:endParaRPr sz="2600">
              <a:latin typeface="Dela Gothic One"/>
              <a:ea typeface="Dela Gothic One"/>
              <a:cs typeface="Dela Gothic One"/>
              <a:sym typeface="Dela Gothic One"/>
            </a:endParaRPr>
          </a:p>
        </p:txBody>
      </p:sp>
      <p:cxnSp>
        <p:nvCxnSpPr>
          <p:cNvPr id="349" name="Google Shape;349;p27"/>
          <p:cNvCxnSpPr/>
          <p:nvPr/>
        </p:nvCxnSpPr>
        <p:spPr>
          <a:xfrm rot="10800000">
            <a:off x="7553069" y="7445522"/>
            <a:ext cx="0" cy="1043100"/>
          </a:xfrm>
          <a:prstGeom prst="straightConnector1">
            <a:avLst/>
          </a:prstGeom>
          <a:noFill/>
          <a:ln cap="flat" cmpd="sng" w="38100">
            <a:solidFill>
              <a:schemeClr val="dk2"/>
            </a:solidFill>
            <a:prstDash val="solid"/>
            <a:round/>
            <a:headEnd len="med" w="med" type="none"/>
            <a:tailEnd len="med" w="med" type="triangle"/>
          </a:ln>
        </p:spPr>
      </p:cxnSp>
      <p:cxnSp>
        <p:nvCxnSpPr>
          <p:cNvPr id="350" name="Google Shape;350;p27"/>
          <p:cNvCxnSpPr/>
          <p:nvPr/>
        </p:nvCxnSpPr>
        <p:spPr>
          <a:xfrm>
            <a:off x="7547227" y="8598315"/>
            <a:ext cx="11700" cy="1001700"/>
          </a:xfrm>
          <a:prstGeom prst="straightConnector1">
            <a:avLst/>
          </a:prstGeom>
          <a:noFill/>
          <a:ln cap="flat" cmpd="sng" w="38100">
            <a:solidFill>
              <a:schemeClr val="dk2"/>
            </a:solidFill>
            <a:prstDash val="solid"/>
            <a:round/>
            <a:headEnd len="med" w="med" type="none"/>
            <a:tailEnd len="med" w="med" type="triangl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54" name="Shape 354"/>
        <p:cNvGrpSpPr/>
        <p:nvPr/>
      </p:nvGrpSpPr>
      <p:grpSpPr>
        <a:xfrm>
          <a:off x="0" y="0"/>
          <a:ext cx="0" cy="0"/>
          <a:chOff x="0" y="0"/>
          <a:chExt cx="0" cy="0"/>
        </a:xfrm>
      </p:grpSpPr>
      <p:sp>
        <p:nvSpPr>
          <p:cNvPr id="355" name="Google Shape;355;p28"/>
          <p:cNvSpPr/>
          <p:nvPr/>
        </p:nvSpPr>
        <p:spPr>
          <a:xfrm>
            <a:off x="0" y="34290"/>
            <a:ext cx="18288000" cy="10224135"/>
          </a:xfrm>
          <a:custGeom>
            <a:rect b="b" l="l" r="r" t="t"/>
            <a:pathLst>
              <a:path extrusionOk="0" h="10224135" w="18288000">
                <a:moveTo>
                  <a:pt x="0" y="0"/>
                </a:moveTo>
                <a:lnTo>
                  <a:pt x="18288000" y="0"/>
                </a:lnTo>
                <a:lnTo>
                  <a:pt x="18288000" y="10224135"/>
                </a:lnTo>
                <a:lnTo>
                  <a:pt x="0" y="10224135"/>
                </a:lnTo>
                <a:lnTo>
                  <a:pt x="0" y="0"/>
                </a:lnTo>
                <a:close/>
              </a:path>
            </a:pathLst>
          </a:custGeom>
          <a:blipFill rotWithShape="1">
            <a:blip r:embed="rId3">
              <a:alphaModFix/>
            </a:blip>
            <a:stretch>
              <a:fillRect b="-39577" l="0" r="0" t="-39287"/>
            </a:stretch>
          </a:blipFill>
          <a:ln>
            <a:noFill/>
          </a:ln>
        </p:spPr>
      </p:sp>
      <p:sp>
        <p:nvSpPr>
          <p:cNvPr id="356" name="Google Shape;356;p28"/>
          <p:cNvSpPr/>
          <p:nvPr/>
        </p:nvSpPr>
        <p:spPr>
          <a:xfrm rot="8324806">
            <a:off x="-4732373" y="51197"/>
            <a:ext cx="9048989" cy="5418082"/>
          </a:xfrm>
          <a:custGeom>
            <a:rect b="b" l="l" r="r" t="t"/>
            <a:pathLst>
              <a:path extrusionOk="0" h="5413060" w="9040602">
                <a:moveTo>
                  <a:pt x="0" y="0"/>
                </a:moveTo>
                <a:lnTo>
                  <a:pt x="9040602" y="0"/>
                </a:lnTo>
                <a:lnTo>
                  <a:pt x="9040602" y="5413060"/>
                </a:lnTo>
                <a:lnTo>
                  <a:pt x="0" y="5413060"/>
                </a:lnTo>
                <a:lnTo>
                  <a:pt x="0" y="0"/>
                </a:lnTo>
                <a:close/>
              </a:path>
            </a:pathLst>
          </a:custGeom>
          <a:blipFill rotWithShape="1">
            <a:blip r:embed="rId4">
              <a:alphaModFix/>
            </a:blip>
            <a:stretch>
              <a:fillRect b="0" l="0" r="0" t="0"/>
            </a:stretch>
          </a:blipFill>
          <a:ln>
            <a:noFill/>
          </a:ln>
        </p:spPr>
      </p:sp>
      <p:sp>
        <p:nvSpPr>
          <p:cNvPr id="357" name="Google Shape;357;p28"/>
          <p:cNvSpPr/>
          <p:nvPr/>
        </p:nvSpPr>
        <p:spPr>
          <a:xfrm>
            <a:off x="12379957" y="342988"/>
            <a:ext cx="13715748" cy="9601024"/>
          </a:xfrm>
          <a:custGeom>
            <a:rect b="b" l="l" r="r" t="t"/>
            <a:pathLst>
              <a:path extrusionOk="0" h="9601024" w="13715748">
                <a:moveTo>
                  <a:pt x="0" y="0"/>
                </a:moveTo>
                <a:lnTo>
                  <a:pt x="13715748" y="0"/>
                </a:lnTo>
                <a:lnTo>
                  <a:pt x="13715748" y="9601024"/>
                </a:lnTo>
                <a:lnTo>
                  <a:pt x="0" y="9601024"/>
                </a:lnTo>
                <a:lnTo>
                  <a:pt x="0" y="0"/>
                </a:lnTo>
                <a:close/>
              </a:path>
            </a:pathLst>
          </a:custGeom>
          <a:blipFill rotWithShape="1">
            <a:blip r:embed="rId5">
              <a:alphaModFix/>
            </a:blip>
            <a:stretch>
              <a:fillRect b="0" l="0" r="0" t="0"/>
            </a:stretch>
          </a:blipFill>
          <a:ln>
            <a:noFill/>
          </a:ln>
        </p:spPr>
      </p:sp>
      <p:sp>
        <p:nvSpPr>
          <p:cNvPr id="358" name="Google Shape;358;p28"/>
          <p:cNvSpPr txBox="1"/>
          <p:nvPr/>
        </p:nvSpPr>
        <p:spPr>
          <a:xfrm>
            <a:off x="-598349" y="1315678"/>
            <a:ext cx="19484700" cy="11082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7200">
                <a:solidFill>
                  <a:srgbClr val="FFFFFF"/>
                </a:solidFill>
                <a:latin typeface="Dela Gothic One"/>
                <a:ea typeface="Dela Gothic One"/>
                <a:cs typeface="Dela Gothic One"/>
                <a:sym typeface="Dela Gothic One"/>
              </a:rPr>
              <a:t>Scaling up NLP Models</a:t>
            </a:r>
            <a:endParaRPr/>
          </a:p>
        </p:txBody>
      </p:sp>
      <p:sp>
        <p:nvSpPr>
          <p:cNvPr id="359" name="Google Shape;359;p28"/>
          <p:cNvSpPr/>
          <p:nvPr/>
        </p:nvSpPr>
        <p:spPr>
          <a:xfrm>
            <a:off x="-1746380" y="93280"/>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6">
              <a:alphaModFix/>
            </a:blip>
            <a:stretch>
              <a:fillRect b="0" l="0" r="0" t="0"/>
            </a:stretch>
          </a:blipFill>
          <a:ln>
            <a:noFill/>
          </a:ln>
        </p:spPr>
      </p:sp>
      <p:sp>
        <p:nvSpPr>
          <p:cNvPr id="360" name="Google Shape;360;p28"/>
          <p:cNvSpPr/>
          <p:nvPr/>
        </p:nvSpPr>
        <p:spPr>
          <a:xfrm>
            <a:off x="-2391658" y="8721602"/>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6">
              <a:alphaModFix/>
            </a:blip>
            <a:stretch>
              <a:fillRect b="0" l="0" r="0" t="0"/>
            </a:stretch>
          </a:blipFill>
          <a:ln>
            <a:noFill/>
          </a:ln>
        </p:spPr>
      </p:sp>
      <p:sp>
        <p:nvSpPr>
          <p:cNvPr id="361" name="Google Shape;361;p28"/>
          <p:cNvSpPr/>
          <p:nvPr/>
        </p:nvSpPr>
        <p:spPr>
          <a:xfrm>
            <a:off x="15539906" y="708664"/>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6">
              <a:alphaModFix/>
            </a:blip>
            <a:stretch>
              <a:fillRect b="0" l="0" r="0" t="0"/>
            </a:stretch>
          </a:blipFill>
          <a:ln>
            <a:noFill/>
          </a:ln>
        </p:spPr>
      </p:sp>
      <p:sp>
        <p:nvSpPr>
          <p:cNvPr id="362" name="Google Shape;362;p28"/>
          <p:cNvSpPr/>
          <p:nvPr/>
        </p:nvSpPr>
        <p:spPr>
          <a:xfrm>
            <a:off x="-2391659" y="177317"/>
            <a:ext cx="5786510" cy="936363"/>
          </a:xfrm>
          <a:custGeom>
            <a:rect b="b" l="l" r="r" t="t"/>
            <a:pathLst>
              <a:path extrusionOk="0" h="936363" w="5786510">
                <a:moveTo>
                  <a:pt x="0" y="0"/>
                </a:moveTo>
                <a:lnTo>
                  <a:pt x="5786510" y="0"/>
                </a:lnTo>
                <a:lnTo>
                  <a:pt x="5786510" y="936363"/>
                </a:lnTo>
                <a:lnTo>
                  <a:pt x="0" y="936363"/>
                </a:lnTo>
                <a:lnTo>
                  <a:pt x="0" y="0"/>
                </a:lnTo>
                <a:close/>
              </a:path>
            </a:pathLst>
          </a:custGeom>
          <a:blipFill rotWithShape="1">
            <a:blip r:embed="rId7">
              <a:alphaModFix/>
            </a:blip>
            <a:stretch>
              <a:fillRect b="0" l="0" r="0" t="0"/>
            </a:stretch>
          </a:blipFill>
          <a:ln>
            <a:noFill/>
          </a:ln>
        </p:spPr>
      </p:sp>
      <p:sp>
        <p:nvSpPr>
          <p:cNvPr id="363" name="Google Shape;363;p28"/>
          <p:cNvSpPr/>
          <p:nvPr/>
        </p:nvSpPr>
        <p:spPr>
          <a:xfrm>
            <a:off x="2427950" y="3218525"/>
            <a:ext cx="4375800" cy="1240500"/>
          </a:xfrm>
          <a:prstGeom prst="roundRect">
            <a:avLst>
              <a:gd fmla="val 16667" name="adj"/>
            </a:avLst>
          </a:prstGeom>
          <a:solidFill>
            <a:srgbClr val="FFF8F2">
              <a:alpha val="84910"/>
            </a:srgbClr>
          </a:solidFill>
          <a:ln cap="flat" cmpd="sng" w="9525">
            <a:solidFill>
              <a:srgbClr val="FFF8F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3200">
                <a:latin typeface="Dela Gothic One"/>
                <a:ea typeface="Dela Gothic One"/>
                <a:cs typeface="Dela Gothic One"/>
                <a:sym typeface="Dela Gothic One"/>
              </a:rPr>
              <a:t>Topic Modeling</a:t>
            </a:r>
            <a:endParaRPr sz="3200">
              <a:latin typeface="Dela Gothic One"/>
              <a:ea typeface="Dela Gothic One"/>
              <a:cs typeface="Dela Gothic One"/>
              <a:sym typeface="Dela Gothic One"/>
            </a:endParaRPr>
          </a:p>
        </p:txBody>
      </p:sp>
      <p:sp>
        <p:nvSpPr>
          <p:cNvPr id="364" name="Google Shape;364;p28"/>
          <p:cNvSpPr/>
          <p:nvPr/>
        </p:nvSpPr>
        <p:spPr>
          <a:xfrm>
            <a:off x="9749125" y="3218525"/>
            <a:ext cx="5094900" cy="1240500"/>
          </a:xfrm>
          <a:prstGeom prst="roundRect">
            <a:avLst>
              <a:gd fmla="val 16667" name="adj"/>
            </a:avLst>
          </a:prstGeom>
          <a:solidFill>
            <a:srgbClr val="FFF8F2">
              <a:alpha val="84910"/>
            </a:srgbClr>
          </a:solidFill>
          <a:ln cap="flat" cmpd="sng" w="9525">
            <a:solidFill>
              <a:srgbClr val="FFF8F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3200">
                <a:latin typeface="Dela Gothic One"/>
                <a:ea typeface="Dela Gothic One"/>
                <a:cs typeface="Dela Gothic One"/>
                <a:sym typeface="Dela Gothic One"/>
              </a:rPr>
              <a:t>Sentiment Analysis</a:t>
            </a:r>
            <a:endParaRPr sz="3200">
              <a:latin typeface="Dela Gothic One"/>
              <a:ea typeface="Dela Gothic One"/>
              <a:cs typeface="Dela Gothic One"/>
              <a:sym typeface="Dela Gothic One"/>
            </a:endParaRPr>
          </a:p>
        </p:txBody>
      </p:sp>
      <p:sp>
        <p:nvSpPr>
          <p:cNvPr id="365" name="Google Shape;365;p28"/>
          <p:cNvSpPr txBox="1"/>
          <p:nvPr/>
        </p:nvSpPr>
        <p:spPr>
          <a:xfrm>
            <a:off x="2427950" y="5007963"/>
            <a:ext cx="6303300" cy="31647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500">
                <a:solidFill>
                  <a:srgbClr val="FFFFFF"/>
                </a:solidFill>
                <a:latin typeface="Montserrat"/>
                <a:ea typeface="Montserrat"/>
                <a:cs typeface="Montserrat"/>
                <a:sym typeface="Montserrat"/>
              </a:rPr>
              <a:t>discovering latent topics in a corpus by grouping co-occuring words (e.g. “</a:t>
            </a:r>
            <a:r>
              <a:rPr lang="en-US" sz="2700">
                <a:solidFill>
                  <a:srgbClr val="FFFFFF"/>
                </a:solidFill>
                <a:latin typeface="VT323"/>
                <a:ea typeface="VT323"/>
                <a:cs typeface="VT323"/>
                <a:sym typeface="VT323"/>
              </a:rPr>
              <a:t>AI, machine, learning</a:t>
            </a:r>
            <a:r>
              <a:rPr lang="en-US" sz="2500">
                <a:solidFill>
                  <a:srgbClr val="FFFFFF"/>
                </a:solidFill>
                <a:latin typeface="Montserrat"/>
                <a:ea typeface="Montserrat"/>
                <a:cs typeface="Montserrat"/>
                <a:sym typeface="Montserrat"/>
              </a:rPr>
              <a:t>”) as one topic. Labeled data is scarce, so topic modeling helps uncover themes in large, </a:t>
            </a:r>
            <a:r>
              <a:rPr lang="en-US" sz="2500">
                <a:solidFill>
                  <a:srgbClr val="FFFFFF"/>
                </a:solidFill>
                <a:latin typeface="Montserrat"/>
                <a:ea typeface="Montserrat"/>
                <a:cs typeface="Montserrat"/>
                <a:sym typeface="Montserrat"/>
              </a:rPr>
              <a:t>unlabeled</a:t>
            </a:r>
            <a:r>
              <a:rPr lang="en-US" sz="2500">
                <a:solidFill>
                  <a:srgbClr val="FFFFFF"/>
                </a:solidFill>
                <a:latin typeface="Montserrat"/>
                <a:ea typeface="Montserrat"/>
                <a:cs typeface="Montserrat"/>
                <a:sym typeface="Montserrat"/>
              </a:rPr>
              <a:t> datasets like news articles</a:t>
            </a:r>
            <a:endParaRPr sz="2500">
              <a:solidFill>
                <a:srgbClr val="FFFFFF"/>
              </a:solidFill>
              <a:latin typeface="Montserrat"/>
              <a:ea typeface="Montserrat"/>
              <a:cs typeface="Montserrat"/>
              <a:sym typeface="Montserrat"/>
            </a:endParaRPr>
          </a:p>
        </p:txBody>
      </p:sp>
      <p:sp>
        <p:nvSpPr>
          <p:cNvPr id="366" name="Google Shape;366;p28"/>
          <p:cNvSpPr txBox="1"/>
          <p:nvPr/>
        </p:nvSpPr>
        <p:spPr>
          <a:xfrm>
            <a:off x="9749125" y="5007975"/>
            <a:ext cx="5995200" cy="14622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500">
                <a:solidFill>
                  <a:srgbClr val="FFFFFF"/>
                </a:solidFill>
                <a:latin typeface="Montserrat"/>
                <a:ea typeface="Montserrat"/>
                <a:cs typeface="Montserrat"/>
                <a:sym typeface="Montserrat"/>
              </a:rPr>
              <a:t>combines preprocessing, feature </a:t>
            </a:r>
            <a:r>
              <a:rPr lang="en-US" sz="2500">
                <a:solidFill>
                  <a:srgbClr val="FFFFFF"/>
                </a:solidFill>
                <a:latin typeface="Montserrat"/>
                <a:ea typeface="Montserrat"/>
                <a:cs typeface="Montserrat"/>
                <a:sym typeface="Montserrat"/>
              </a:rPr>
              <a:t>extraction</a:t>
            </a:r>
            <a:r>
              <a:rPr lang="en-US" sz="2500">
                <a:solidFill>
                  <a:srgbClr val="FFFFFF"/>
                </a:solidFill>
                <a:latin typeface="Montserrat"/>
                <a:ea typeface="Montserrat"/>
                <a:cs typeface="Montserrat"/>
                <a:sym typeface="Montserrat"/>
              </a:rPr>
              <a:t>, and classification to detect sentiment (positive, negative, neutral)</a:t>
            </a:r>
            <a:endParaRPr sz="2500">
              <a:solidFill>
                <a:srgbClr val="FFFFFF"/>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87" name="Shape 87"/>
        <p:cNvGrpSpPr/>
        <p:nvPr/>
      </p:nvGrpSpPr>
      <p:grpSpPr>
        <a:xfrm>
          <a:off x="0" y="0"/>
          <a:ext cx="0" cy="0"/>
          <a:chOff x="0" y="0"/>
          <a:chExt cx="0" cy="0"/>
        </a:xfrm>
      </p:grpSpPr>
      <p:sp>
        <p:nvSpPr>
          <p:cNvPr id="88" name="Google Shape;88;p11"/>
          <p:cNvSpPr/>
          <p:nvPr/>
        </p:nvSpPr>
        <p:spPr>
          <a:xfrm rot="2838901">
            <a:off x="-5006078" y="-1939330"/>
            <a:ext cx="10012156" cy="12932833"/>
          </a:xfrm>
          <a:custGeom>
            <a:rect b="b" l="l" r="r" t="t"/>
            <a:pathLst>
              <a:path extrusionOk="0" h="12932833" w="10012156">
                <a:moveTo>
                  <a:pt x="0" y="0"/>
                </a:moveTo>
                <a:lnTo>
                  <a:pt x="10012156" y="0"/>
                </a:lnTo>
                <a:lnTo>
                  <a:pt x="10012156" y="12932833"/>
                </a:lnTo>
                <a:lnTo>
                  <a:pt x="0" y="12932833"/>
                </a:lnTo>
                <a:lnTo>
                  <a:pt x="0" y="0"/>
                </a:lnTo>
                <a:close/>
              </a:path>
            </a:pathLst>
          </a:custGeom>
          <a:blipFill rotWithShape="1">
            <a:blip r:embed="rId3">
              <a:alphaModFix/>
            </a:blip>
            <a:stretch>
              <a:fillRect b="0" l="-278" r="-555" t="-727"/>
            </a:stretch>
          </a:blipFill>
          <a:ln>
            <a:noFill/>
          </a:ln>
        </p:spPr>
      </p:sp>
      <p:sp>
        <p:nvSpPr>
          <p:cNvPr id="89" name="Google Shape;89;p11"/>
          <p:cNvSpPr/>
          <p:nvPr/>
        </p:nvSpPr>
        <p:spPr>
          <a:xfrm>
            <a:off x="0" y="34290"/>
            <a:ext cx="18288000" cy="10224135"/>
          </a:xfrm>
          <a:custGeom>
            <a:rect b="b" l="l" r="r" t="t"/>
            <a:pathLst>
              <a:path extrusionOk="0" h="10224135" w="18288000">
                <a:moveTo>
                  <a:pt x="0" y="0"/>
                </a:moveTo>
                <a:lnTo>
                  <a:pt x="18288000" y="0"/>
                </a:lnTo>
                <a:lnTo>
                  <a:pt x="18288000" y="10224135"/>
                </a:lnTo>
                <a:lnTo>
                  <a:pt x="0" y="10224135"/>
                </a:lnTo>
                <a:lnTo>
                  <a:pt x="0" y="0"/>
                </a:lnTo>
                <a:close/>
              </a:path>
            </a:pathLst>
          </a:custGeom>
          <a:blipFill rotWithShape="1">
            <a:blip r:embed="rId4">
              <a:alphaModFix/>
            </a:blip>
            <a:stretch>
              <a:fillRect b="-39577" l="0" r="0" t="-39287"/>
            </a:stretch>
          </a:blipFill>
          <a:ln>
            <a:noFill/>
          </a:ln>
        </p:spPr>
      </p:sp>
      <p:grpSp>
        <p:nvGrpSpPr>
          <p:cNvPr id="90" name="Google Shape;90;p11"/>
          <p:cNvGrpSpPr/>
          <p:nvPr/>
        </p:nvGrpSpPr>
        <p:grpSpPr>
          <a:xfrm>
            <a:off x="3956335" y="4098247"/>
            <a:ext cx="1682699" cy="1682699"/>
            <a:chOff x="0" y="0"/>
            <a:chExt cx="812800" cy="812800"/>
          </a:xfrm>
        </p:grpSpPr>
        <p:sp>
          <p:nvSpPr>
            <p:cNvPr id="91" name="Google Shape;91;p11"/>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19050">
              <a:solidFill>
                <a:srgbClr val="FFFF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1"/>
            <p:cNvSpPr txBox="1"/>
            <p:nvPr/>
          </p:nvSpPr>
          <p:spPr>
            <a:xfrm>
              <a:off x="76200" y="85725"/>
              <a:ext cx="660400" cy="650875"/>
            </a:xfrm>
            <a:prstGeom prst="rect">
              <a:avLst/>
            </a:prstGeom>
            <a:noFill/>
            <a:ln>
              <a:noFill/>
            </a:ln>
          </p:spPr>
          <p:txBody>
            <a:bodyPr anchorCtr="0" anchor="ctr" bIns="50800" lIns="50800" spcFirstLastPara="1" rIns="50800" wrap="square" tIns="50800">
              <a:noAutofit/>
            </a:bodyPr>
            <a:lstStyle/>
            <a:p>
              <a:pPr indent="0" lvl="0" marL="0" marR="0" rtl="0" algn="ctr">
                <a:lnSpc>
                  <a:spcPct val="120000"/>
                </a:lnSpc>
                <a:spcBef>
                  <a:spcPts val="0"/>
                </a:spcBef>
                <a:spcAft>
                  <a:spcPts val="0"/>
                </a:spcAft>
                <a:buNone/>
              </a:pPr>
              <a:r>
                <a:rPr b="0" i="0" lang="en-US" sz="3200" u="none" cap="none" strike="noStrike">
                  <a:solidFill>
                    <a:srgbClr val="FFFFFF"/>
                  </a:solidFill>
                  <a:latin typeface="Dela Gothic One"/>
                  <a:ea typeface="Dela Gothic One"/>
                  <a:cs typeface="Dela Gothic One"/>
                  <a:sym typeface="Dela Gothic One"/>
                </a:rPr>
                <a:t>01.</a:t>
              </a:r>
              <a:endParaRPr/>
            </a:p>
          </p:txBody>
        </p:sp>
      </p:grpSp>
      <p:grpSp>
        <p:nvGrpSpPr>
          <p:cNvPr id="93" name="Google Shape;93;p11"/>
          <p:cNvGrpSpPr/>
          <p:nvPr/>
        </p:nvGrpSpPr>
        <p:grpSpPr>
          <a:xfrm>
            <a:off x="8302651" y="4098247"/>
            <a:ext cx="1682699" cy="1682699"/>
            <a:chOff x="0" y="0"/>
            <a:chExt cx="812800" cy="812800"/>
          </a:xfrm>
        </p:grpSpPr>
        <p:sp>
          <p:nvSpPr>
            <p:cNvPr id="94" name="Google Shape;94;p11"/>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19050">
              <a:solidFill>
                <a:srgbClr val="FFFF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1"/>
            <p:cNvSpPr txBox="1"/>
            <p:nvPr/>
          </p:nvSpPr>
          <p:spPr>
            <a:xfrm>
              <a:off x="76200" y="85725"/>
              <a:ext cx="660400" cy="650875"/>
            </a:xfrm>
            <a:prstGeom prst="rect">
              <a:avLst/>
            </a:prstGeom>
            <a:noFill/>
            <a:ln>
              <a:noFill/>
            </a:ln>
          </p:spPr>
          <p:txBody>
            <a:bodyPr anchorCtr="0" anchor="ctr" bIns="50800" lIns="50800" spcFirstLastPara="1" rIns="50800" wrap="square" tIns="50800">
              <a:noAutofit/>
            </a:bodyPr>
            <a:lstStyle/>
            <a:p>
              <a:pPr indent="0" lvl="0" marL="0" marR="0" rtl="0" algn="ctr">
                <a:lnSpc>
                  <a:spcPct val="120000"/>
                </a:lnSpc>
                <a:spcBef>
                  <a:spcPts val="0"/>
                </a:spcBef>
                <a:spcAft>
                  <a:spcPts val="0"/>
                </a:spcAft>
                <a:buNone/>
              </a:pPr>
              <a:r>
                <a:rPr b="0" i="0" lang="en-US" sz="3200" u="none" cap="none" strike="noStrike">
                  <a:solidFill>
                    <a:srgbClr val="FFFFFF"/>
                  </a:solidFill>
                  <a:latin typeface="Dela Gothic One"/>
                  <a:ea typeface="Dela Gothic One"/>
                  <a:cs typeface="Dela Gothic One"/>
                  <a:sym typeface="Dela Gothic One"/>
                </a:rPr>
                <a:t>02.</a:t>
              </a:r>
              <a:endParaRPr/>
            </a:p>
          </p:txBody>
        </p:sp>
      </p:grpSp>
      <p:grpSp>
        <p:nvGrpSpPr>
          <p:cNvPr id="96" name="Google Shape;96;p11"/>
          <p:cNvGrpSpPr/>
          <p:nvPr/>
        </p:nvGrpSpPr>
        <p:grpSpPr>
          <a:xfrm>
            <a:off x="12891151" y="4098247"/>
            <a:ext cx="1682699" cy="1682699"/>
            <a:chOff x="0" y="0"/>
            <a:chExt cx="812800" cy="812800"/>
          </a:xfrm>
        </p:grpSpPr>
        <p:sp>
          <p:nvSpPr>
            <p:cNvPr id="97" name="Google Shape;97;p11"/>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19050">
              <a:solidFill>
                <a:srgbClr val="FFFF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1"/>
            <p:cNvSpPr txBox="1"/>
            <p:nvPr/>
          </p:nvSpPr>
          <p:spPr>
            <a:xfrm>
              <a:off x="76200" y="85725"/>
              <a:ext cx="660400" cy="650875"/>
            </a:xfrm>
            <a:prstGeom prst="rect">
              <a:avLst/>
            </a:prstGeom>
            <a:noFill/>
            <a:ln>
              <a:noFill/>
            </a:ln>
          </p:spPr>
          <p:txBody>
            <a:bodyPr anchorCtr="0" anchor="ctr" bIns="50800" lIns="50800" spcFirstLastPara="1" rIns="50800" wrap="square" tIns="50800">
              <a:noAutofit/>
            </a:bodyPr>
            <a:lstStyle/>
            <a:p>
              <a:pPr indent="0" lvl="0" marL="0" marR="0" rtl="0" algn="ctr">
                <a:lnSpc>
                  <a:spcPct val="120000"/>
                </a:lnSpc>
                <a:spcBef>
                  <a:spcPts val="0"/>
                </a:spcBef>
                <a:spcAft>
                  <a:spcPts val="0"/>
                </a:spcAft>
                <a:buNone/>
              </a:pPr>
              <a:r>
                <a:rPr b="0" i="0" lang="en-US" sz="3200" u="none" cap="none" strike="noStrike">
                  <a:solidFill>
                    <a:srgbClr val="FFFFFF"/>
                  </a:solidFill>
                  <a:latin typeface="Dela Gothic One"/>
                  <a:ea typeface="Dela Gothic One"/>
                  <a:cs typeface="Dela Gothic One"/>
                  <a:sym typeface="Dela Gothic One"/>
                </a:rPr>
                <a:t>03.</a:t>
              </a:r>
              <a:endParaRPr/>
            </a:p>
          </p:txBody>
        </p:sp>
      </p:grpSp>
      <p:sp>
        <p:nvSpPr>
          <p:cNvPr id="99" name="Google Shape;99;p11"/>
          <p:cNvSpPr txBox="1"/>
          <p:nvPr/>
        </p:nvSpPr>
        <p:spPr>
          <a:xfrm>
            <a:off x="7490963" y="6615487"/>
            <a:ext cx="3306000" cy="10836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3200">
                <a:solidFill>
                  <a:srgbClr val="FFFFFF"/>
                </a:solidFill>
                <a:latin typeface="Dela Gothic One"/>
                <a:ea typeface="Dela Gothic One"/>
                <a:cs typeface="Dela Gothic One"/>
                <a:sym typeface="Dela Gothic One"/>
              </a:rPr>
              <a:t>Challenges &amp; Techniques</a:t>
            </a:r>
            <a:endParaRPr/>
          </a:p>
        </p:txBody>
      </p:sp>
      <p:sp>
        <p:nvSpPr>
          <p:cNvPr id="100" name="Google Shape;100;p11"/>
          <p:cNvSpPr txBox="1"/>
          <p:nvPr/>
        </p:nvSpPr>
        <p:spPr>
          <a:xfrm>
            <a:off x="3144647" y="6615487"/>
            <a:ext cx="3306000" cy="4926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3200">
                <a:solidFill>
                  <a:srgbClr val="FFFFFF"/>
                </a:solidFill>
                <a:latin typeface="Dela Gothic One"/>
                <a:ea typeface="Dela Gothic One"/>
                <a:cs typeface="Dela Gothic One"/>
                <a:sym typeface="Dela Gothic One"/>
              </a:rPr>
              <a:t>What is NLP?</a:t>
            </a:r>
            <a:endParaRPr/>
          </a:p>
        </p:txBody>
      </p:sp>
      <p:sp>
        <p:nvSpPr>
          <p:cNvPr id="101" name="Google Shape;101;p11"/>
          <p:cNvSpPr txBox="1"/>
          <p:nvPr/>
        </p:nvSpPr>
        <p:spPr>
          <a:xfrm>
            <a:off x="11835262" y="6615487"/>
            <a:ext cx="3794400" cy="4926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3200">
                <a:solidFill>
                  <a:srgbClr val="FFFFFF"/>
                </a:solidFill>
                <a:latin typeface="Dela Gothic One"/>
                <a:ea typeface="Dela Gothic One"/>
                <a:cs typeface="Dela Gothic One"/>
                <a:sym typeface="Dela Gothic One"/>
              </a:rPr>
              <a:t>Modeling </a:t>
            </a:r>
            <a:endParaRPr/>
          </a:p>
        </p:txBody>
      </p:sp>
      <p:sp>
        <p:nvSpPr>
          <p:cNvPr id="102" name="Google Shape;102;p11"/>
          <p:cNvSpPr txBox="1"/>
          <p:nvPr/>
        </p:nvSpPr>
        <p:spPr>
          <a:xfrm>
            <a:off x="890224" y="1326472"/>
            <a:ext cx="16507551" cy="109537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7200" u="none" cap="none" strike="noStrike">
                <a:solidFill>
                  <a:srgbClr val="FFFFFF"/>
                </a:solidFill>
                <a:latin typeface="Dela Gothic One"/>
                <a:ea typeface="Dela Gothic One"/>
                <a:cs typeface="Dela Gothic One"/>
                <a:sym typeface="Dela Gothic One"/>
              </a:rPr>
              <a:t>TABLE OF CONTENTS</a:t>
            </a:r>
            <a:endParaRPr/>
          </a:p>
        </p:txBody>
      </p:sp>
      <p:sp>
        <p:nvSpPr>
          <p:cNvPr id="103" name="Google Shape;103;p11"/>
          <p:cNvSpPr/>
          <p:nvPr/>
        </p:nvSpPr>
        <p:spPr>
          <a:xfrm>
            <a:off x="13625125" y="8450724"/>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5">
              <a:alphaModFix/>
            </a:blip>
            <a:stretch>
              <a:fillRect b="0" l="0" r="0" t="0"/>
            </a:stretch>
          </a:blipFill>
          <a:ln>
            <a:noFill/>
          </a:ln>
        </p:spPr>
      </p:sp>
      <p:sp>
        <p:nvSpPr>
          <p:cNvPr id="104" name="Google Shape;104;p11"/>
          <p:cNvSpPr/>
          <p:nvPr/>
        </p:nvSpPr>
        <p:spPr>
          <a:xfrm>
            <a:off x="111563" y="3022523"/>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5">
              <a:alphaModFix/>
            </a:blip>
            <a:stretch>
              <a:fillRect b="0" l="0" r="0" t="0"/>
            </a:stretch>
          </a:blipFill>
          <a:ln>
            <a:noFill/>
          </a:ln>
        </p:spPr>
      </p:sp>
      <p:sp>
        <p:nvSpPr>
          <p:cNvPr id="105" name="Google Shape;105;p11"/>
          <p:cNvSpPr/>
          <p:nvPr/>
        </p:nvSpPr>
        <p:spPr>
          <a:xfrm>
            <a:off x="10973868" y="8723967"/>
            <a:ext cx="5786510" cy="936363"/>
          </a:xfrm>
          <a:custGeom>
            <a:rect b="b" l="l" r="r" t="t"/>
            <a:pathLst>
              <a:path extrusionOk="0" h="936363" w="5786510">
                <a:moveTo>
                  <a:pt x="0" y="0"/>
                </a:moveTo>
                <a:lnTo>
                  <a:pt x="5786510" y="0"/>
                </a:lnTo>
                <a:lnTo>
                  <a:pt x="5786510" y="936363"/>
                </a:lnTo>
                <a:lnTo>
                  <a:pt x="0" y="936363"/>
                </a:lnTo>
                <a:lnTo>
                  <a:pt x="0" y="0"/>
                </a:lnTo>
                <a:close/>
              </a:path>
            </a:pathLst>
          </a:custGeom>
          <a:blipFill rotWithShape="1">
            <a:blip r:embed="rId6">
              <a:alphaModFix/>
            </a:blip>
            <a:stretch>
              <a:fillRect b="0" l="0" r="0" t="0"/>
            </a:stretch>
          </a:blipFill>
          <a:ln>
            <a:noFill/>
          </a:ln>
        </p:spPr>
      </p:sp>
      <p:sp>
        <p:nvSpPr>
          <p:cNvPr id="106" name="Google Shape;106;p11"/>
          <p:cNvSpPr/>
          <p:nvPr/>
        </p:nvSpPr>
        <p:spPr>
          <a:xfrm>
            <a:off x="-2539694" y="3295767"/>
            <a:ext cx="5786510" cy="936363"/>
          </a:xfrm>
          <a:custGeom>
            <a:rect b="b" l="l" r="r" t="t"/>
            <a:pathLst>
              <a:path extrusionOk="0" h="936363" w="5786510">
                <a:moveTo>
                  <a:pt x="0" y="0"/>
                </a:moveTo>
                <a:lnTo>
                  <a:pt x="5786510" y="0"/>
                </a:lnTo>
                <a:lnTo>
                  <a:pt x="5786510" y="936363"/>
                </a:lnTo>
                <a:lnTo>
                  <a:pt x="0" y="936363"/>
                </a:lnTo>
                <a:lnTo>
                  <a:pt x="0" y="0"/>
                </a:lnTo>
                <a:close/>
              </a:path>
            </a:pathLst>
          </a:custGeom>
          <a:blipFill rotWithShape="1">
            <a:blip r:embed="rId6">
              <a:alphaModFix/>
            </a:blip>
            <a:stretch>
              <a:fillRect b="0" l="0" r="0" t="0"/>
            </a:stretch>
          </a:blipFill>
          <a:ln>
            <a:noFill/>
          </a:ln>
        </p:spPr>
      </p:sp>
      <p:sp>
        <p:nvSpPr>
          <p:cNvPr id="107" name="Google Shape;107;p11"/>
          <p:cNvSpPr/>
          <p:nvPr/>
        </p:nvSpPr>
        <p:spPr>
          <a:xfrm rot="8321977">
            <a:off x="14891334" y="-1380058"/>
            <a:ext cx="9040602" cy="5413060"/>
          </a:xfrm>
          <a:custGeom>
            <a:rect b="b" l="l" r="r" t="t"/>
            <a:pathLst>
              <a:path extrusionOk="0" h="5413060" w="9040602">
                <a:moveTo>
                  <a:pt x="0" y="0"/>
                </a:moveTo>
                <a:lnTo>
                  <a:pt x="9040602" y="0"/>
                </a:lnTo>
                <a:lnTo>
                  <a:pt x="9040602" y="5413061"/>
                </a:lnTo>
                <a:lnTo>
                  <a:pt x="0" y="5413061"/>
                </a:lnTo>
                <a:lnTo>
                  <a:pt x="0" y="0"/>
                </a:lnTo>
                <a:close/>
              </a:path>
            </a:pathLst>
          </a:custGeom>
          <a:blipFill rotWithShape="1">
            <a:blip r:embed="rId7">
              <a:alphaModFix/>
            </a:blip>
            <a:stretch>
              <a:fillRect b="0" l="0" r="0" t="0"/>
            </a:stretch>
          </a:blipFill>
          <a:ln>
            <a:noFill/>
          </a:ln>
        </p:spPr>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70" name="Shape 370"/>
        <p:cNvGrpSpPr/>
        <p:nvPr/>
      </p:nvGrpSpPr>
      <p:grpSpPr>
        <a:xfrm>
          <a:off x="0" y="0"/>
          <a:ext cx="0" cy="0"/>
          <a:chOff x="0" y="0"/>
          <a:chExt cx="0" cy="0"/>
        </a:xfrm>
      </p:grpSpPr>
      <p:sp>
        <p:nvSpPr>
          <p:cNvPr id="371" name="Google Shape;371;p29"/>
          <p:cNvSpPr/>
          <p:nvPr/>
        </p:nvSpPr>
        <p:spPr>
          <a:xfrm>
            <a:off x="0" y="34290"/>
            <a:ext cx="18288000" cy="10433685"/>
          </a:xfrm>
          <a:custGeom>
            <a:rect b="b" l="l" r="r" t="t"/>
            <a:pathLst>
              <a:path extrusionOk="0" h="10433685" w="18288000">
                <a:moveTo>
                  <a:pt x="0" y="0"/>
                </a:moveTo>
                <a:lnTo>
                  <a:pt x="18288000" y="0"/>
                </a:lnTo>
                <a:lnTo>
                  <a:pt x="18288000" y="10433685"/>
                </a:lnTo>
                <a:lnTo>
                  <a:pt x="0" y="10433685"/>
                </a:lnTo>
                <a:lnTo>
                  <a:pt x="0" y="0"/>
                </a:lnTo>
                <a:close/>
              </a:path>
            </a:pathLst>
          </a:custGeom>
          <a:blipFill rotWithShape="1">
            <a:blip r:embed="rId3">
              <a:alphaModFix/>
            </a:blip>
            <a:stretch>
              <a:fillRect b="-36769" l="0" r="0" t="-38499"/>
            </a:stretch>
          </a:blipFill>
          <a:ln>
            <a:noFill/>
          </a:ln>
        </p:spPr>
      </p:sp>
      <p:sp>
        <p:nvSpPr>
          <p:cNvPr id="372" name="Google Shape;372;p29"/>
          <p:cNvSpPr/>
          <p:nvPr/>
        </p:nvSpPr>
        <p:spPr>
          <a:xfrm>
            <a:off x="12069880" y="4865740"/>
            <a:ext cx="10767347" cy="6446949"/>
          </a:xfrm>
          <a:custGeom>
            <a:rect b="b" l="l" r="r" t="t"/>
            <a:pathLst>
              <a:path extrusionOk="0" h="6446949" w="10767347">
                <a:moveTo>
                  <a:pt x="0" y="0"/>
                </a:moveTo>
                <a:lnTo>
                  <a:pt x="10767347" y="0"/>
                </a:lnTo>
                <a:lnTo>
                  <a:pt x="10767347" y="6446949"/>
                </a:lnTo>
                <a:lnTo>
                  <a:pt x="0" y="6446949"/>
                </a:lnTo>
                <a:lnTo>
                  <a:pt x="0" y="0"/>
                </a:lnTo>
                <a:close/>
              </a:path>
            </a:pathLst>
          </a:custGeom>
          <a:blipFill rotWithShape="1">
            <a:blip r:embed="rId4">
              <a:alphaModFix/>
            </a:blip>
            <a:stretch>
              <a:fillRect b="0" l="0" r="0" t="0"/>
            </a:stretch>
          </a:blipFill>
          <a:ln>
            <a:noFill/>
          </a:ln>
        </p:spPr>
      </p:sp>
      <p:sp>
        <p:nvSpPr>
          <p:cNvPr id="373" name="Google Shape;373;p29"/>
          <p:cNvSpPr/>
          <p:nvPr/>
        </p:nvSpPr>
        <p:spPr>
          <a:xfrm>
            <a:off x="-3257550" y="1136333"/>
            <a:ext cx="8572500" cy="8239125"/>
          </a:xfrm>
          <a:custGeom>
            <a:rect b="b" l="l" r="r" t="t"/>
            <a:pathLst>
              <a:path extrusionOk="0" h="8239125" w="8572500">
                <a:moveTo>
                  <a:pt x="0" y="0"/>
                </a:moveTo>
                <a:lnTo>
                  <a:pt x="8572500" y="0"/>
                </a:lnTo>
                <a:lnTo>
                  <a:pt x="8572500" y="8239125"/>
                </a:lnTo>
                <a:lnTo>
                  <a:pt x="0" y="8239125"/>
                </a:lnTo>
                <a:lnTo>
                  <a:pt x="0" y="0"/>
                </a:lnTo>
                <a:close/>
              </a:path>
            </a:pathLst>
          </a:custGeom>
          <a:blipFill rotWithShape="1">
            <a:blip r:embed="rId5">
              <a:alphaModFix/>
            </a:blip>
            <a:stretch>
              <a:fillRect b="0" l="0" r="-114" t="0"/>
            </a:stretch>
          </a:blipFill>
          <a:ln>
            <a:noFill/>
          </a:ln>
        </p:spPr>
      </p:sp>
      <p:sp>
        <p:nvSpPr>
          <p:cNvPr id="374" name="Google Shape;374;p29"/>
          <p:cNvSpPr txBox="1"/>
          <p:nvPr/>
        </p:nvSpPr>
        <p:spPr>
          <a:xfrm>
            <a:off x="5588446" y="1028700"/>
            <a:ext cx="9883500" cy="1108200"/>
          </a:xfrm>
          <a:prstGeom prst="rect">
            <a:avLst/>
          </a:prstGeom>
          <a:noFill/>
          <a:ln>
            <a:noFill/>
          </a:ln>
        </p:spPr>
        <p:txBody>
          <a:bodyPr anchorCtr="0" anchor="t" bIns="0" lIns="0" spcFirstLastPara="1" rIns="0" wrap="square" tIns="0">
            <a:spAutoFit/>
          </a:bodyPr>
          <a:lstStyle/>
          <a:p>
            <a:pPr indent="0" lvl="0" marL="0" marR="0" rtl="0" algn="just">
              <a:lnSpc>
                <a:spcPct val="120000"/>
              </a:lnSpc>
              <a:spcBef>
                <a:spcPts val="0"/>
              </a:spcBef>
              <a:spcAft>
                <a:spcPts val="0"/>
              </a:spcAft>
              <a:buNone/>
            </a:pPr>
            <a:r>
              <a:rPr lang="en-US" sz="7200">
                <a:solidFill>
                  <a:srgbClr val="FFFFFF"/>
                </a:solidFill>
                <a:latin typeface="Dela Gothic One"/>
                <a:ea typeface="Dela Gothic One"/>
                <a:cs typeface="Dela Gothic One"/>
                <a:sym typeface="Dela Gothic One"/>
              </a:rPr>
              <a:t>NLP Workflow</a:t>
            </a:r>
            <a:endParaRPr/>
          </a:p>
        </p:txBody>
      </p:sp>
      <p:sp>
        <p:nvSpPr>
          <p:cNvPr id="375" name="Google Shape;375;p29"/>
          <p:cNvSpPr/>
          <p:nvPr/>
        </p:nvSpPr>
        <p:spPr>
          <a:xfrm rot="10800000">
            <a:off x="11052081" y="774248"/>
            <a:ext cx="4861309" cy="2211895"/>
          </a:xfrm>
          <a:custGeom>
            <a:rect b="b" l="l" r="r" t="t"/>
            <a:pathLst>
              <a:path extrusionOk="0" h="2211895" w="4861309">
                <a:moveTo>
                  <a:pt x="0" y="0"/>
                </a:moveTo>
                <a:lnTo>
                  <a:pt x="4861309" y="0"/>
                </a:lnTo>
                <a:lnTo>
                  <a:pt x="4861309" y="2211896"/>
                </a:lnTo>
                <a:lnTo>
                  <a:pt x="0" y="2211896"/>
                </a:lnTo>
                <a:lnTo>
                  <a:pt x="0" y="0"/>
                </a:lnTo>
                <a:close/>
              </a:path>
            </a:pathLst>
          </a:custGeom>
          <a:blipFill rotWithShape="1">
            <a:blip r:embed="rId6">
              <a:alphaModFix/>
            </a:blip>
            <a:stretch>
              <a:fillRect b="0" l="0" r="0" t="0"/>
            </a:stretch>
          </a:blipFill>
          <a:ln>
            <a:noFill/>
          </a:ln>
        </p:spPr>
      </p:sp>
      <p:sp>
        <p:nvSpPr>
          <p:cNvPr id="376" name="Google Shape;376;p29"/>
          <p:cNvSpPr/>
          <p:nvPr/>
        </p:nvSpPr>
        <p:spPr>
          <a:xfrm>
            <a:off x="-2161459" y="2895379"/>
            <a:ext cx="5786510" cy="1222400"/>
          </a:xfrm>
          <a:custGeom>
            <a:rect b="b" l="l" r="r" t="t"/>
            <a:pathLst>
              <a:path extrusionOk="0" h="1222400" w="5786510">
                <a:moveTo>
                  <a:pt x="0" y="0"/>
                </a:moveTo>
                <a:lnTo>
                  <a:pt x="5786510" y="0"/>
                </a:lnTo>
                <a:lnTo>
                  <a:pt x="5786510" y="1222401"/>
                </a:lnTo>
                <a:lnTo>
                  <a:pt x="0" y="1222401"/>
                </a:lnTo>
                <a:lnTo>
                  <a:pt x="0" y="0"/>
                </a:lnTo>
                <a:close/>
              </a:path>
            </a:pathLst>
          </a:custGeom>
          <a:blipFill rotWithShape="1">
            <a:blip r:embed="rId7">
              <a:alphaModFix/>
            </a:blip>
            <a:stretch>
              <a:fillRect b="0" l="0" r="0" t="0"/>
            </a:stretch>
          </a:blipFill>
          <a:ln>
            <a:noFill/>
          </a:ln>
        </p:spPr>
      </p:sp>
      <p:sp>
        <p:nvSpPr>
          <p:cNvPr id="377" name="Google Shape;377;p29"/>
          <p:cNvSpPr/>
          <p:nvPr/>
        </p:nvSpPr>
        <p:spPr>
          <a:xfrm>
            <a:off x="-2161455" y="6791937"/>
            <a:ext cx="5786510" cy="1222400"/>
          </a:xfrm>
          <a:custGeom>
            <a:rect b="b" l="l" r="r" t="t"/>
            <a:pathLst>
              <a:path extrusionOk="0" h="1222400" w="5786510">
                <a:moveTo>
                  <a:pt x="0" y="0"/>
                </a:moveTo>
                <a:lnTo>
                  <a:pt x="5786510" y="0"/>
                </a:lnTo>
                <a:lnTo>
                  <a:pt x="5786510" y="1222401"/>
                </a:lnTo>
                <a:lnTo>
                  <a:pt x="0" y="1222401"/>
                </a:lnTo>
                <a:lnTo>
                  <a:pt x="0" y="0"/>
                </a:lnTo>
                <a:close/>
              </a:path>
            </a:pathLst>
          </a:custGeom>
          <a:blipFill rotWithShape="1">
            <a:blip r:embed="rId7">
              <a:alphaModFix/>
            </a:blip>
            <a:stretch>
              <a:fillRect b="0" l="0" r="0" t="0"/>
            </a:stretch>
          </a:blipFill>
          <a:ln>
            <a:noFill/>
          </a:ln>
        </p:spPr>
      </p:sp>
      <p:sp>
        <p:nvSpPr>
          <p:cNvPr id="378" name="Google Shape;378;p29"/>
          <p:cNvSpPr/>
          <p:nvPr/>
        </p:nvSpPr>
        <p:spPr>
          <a:xfrm>
            <a:off x="-2161449" y="4117780"/>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8">
              <a:alphaModFix/>
            </a:blip>
            <a:stretch>
              <a:fillRect b="0" l="0" r="0" t="0"/>
            </a:stretch>
          </a:blipFill>
          <a:ln>
            <a:noFill/>
          </a:ln>
        </p:spPr>
      </p:sp>
      <p:sp>
        <p:nvSpPr>
          <p:cNvPr id="379" name="Google Shape;379;p29"/>
          <p:cNvSpPr/>
          <p:nvPr/>
        </p:nvSpPr>
        <p:spPr>
          <a:xfrm>
            <a:off x="-2161458" y="7919137"/>
            <a:ext cx="5786510" cy="936363"/>
          </a:xfrm>
          <a:custGeom>
            <a:rect b="b" l="l" r="r" t="t"/>
            <a:pathLst>
              <a:path extrusionOk="0" h="936363" w="5786510">
                <a:moveTo>
                  <a:pt x="0" y="0"/>
                </a:moveTo>
                <a:lnTo>
                  <a:pt x="5786511" y="0"/>
                </a:lnTo>
                <a:lnTo>
                  <a:pt x="5786511" y="936363"/>
                </a:lnTo>
                <a:lnTo>
                  <a:pt x="0" y="936363"/>
                </a:lnTo>
                <a:lnTo>
                  <a:pt x="0" y="0"/>
                </a:lnTo>
                <a:close/>
              </a:path>
            </a:pathLst>
          </a:custGeom>
          <a:blipFill rotWithShape="1">
            <a:blip r:embed="rId8">
              <a:alphaModFix/>
            </a:blip>
            <a:stretch>
              <a:fillRect b="0" l="0" r="0" t="0"/>
            </a:stretch>
          </a:blipFill>
          <a:ln>
            <a:noFill/>
          </a:ln>
        </p:spPr>
      </p:sp>
      <p:grpSp>
        <p:nvGrpSpPr>
          <p:cNvPr id="380" name="Google Shape;380;p29"/>
          <p:cNvGrpSpPr/>
          <p:nvPr/>
        </p:nvGrpSpPr>
        <p:grpSpPr>
          <a:xfrm>
            <a:off x="3512310" y="2217109"/>
            <a:ext cx="7836707" cy="1682496"/>
            <a:chOff x="2316673" y="3499522"/>
            <a:chExt cx="7836707" cy="1682496"/>
          </a:xfrm>
        </p:grpSpPr>
        <p:grpSp>
          <p:nvGrpSpPr>
            <p:cNvPr id="381" name="Google Shape;381;p29"/>
            <p:cNvGrpSpPr/>
            <p:nvPr/>
          </p:nvGrpSpPr>
          <p:grpSpPr>
            <a:xfrm>
              <a:off x="2316673" y="3499522"/>
              <a:ext cx="1682496" cy="1682496"/>
              <a:chOff x="2316673" y="3499522"/>
              <a:chExt cx="1682496" cy="1682496"/>
            </a:xfrm>
          </p:grpSpPr>
          <p:sp>
            <p:nvSpPr>
              <p:cNvPr id="382" name="Google Shape;382;p29"/>
              <p:cNvSpPr/>
              <p:nvPr/>
            </p:nvSpPr>
            <p:spPr>
              <a:xfrm>
                <a:off x="2316673" y="3499522"/>
                <a:ext cx="1682496" cy="1682496"/>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19050">
                <a:solidFill>
                  <a:srgbClr val="FFFF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9"/>
              <p:cNvSpPr txBox="1"/>
              <p:nvPr/>
            </p:nvSpPr>
            <p:spPr>
              <a:xfrm>
                <a:off x="2474422" y="3676990"/>
                <a:ext cx="1367100" cy="1347600"/>
              </a:xfrm>
              <a:prstGeom prst="rect">
                <a:avLst/>
              </a:prstGeom>
              <a:noFill/>
              <a:ln>
                <a:noFill/>
              </a:ln>
            </p:spPr>
            <p:txBody>
              <a:bodyPr anchorCtr="0" anchor="ctr" bIns="50800" lIns="50800" spcFirstLastPara="1" rIns="50800" wrap="square" tIns="50800">
                <a:noAutofit/>
              </a:bodyPr>
              <a:lstStyle/>
              <a:p>
                <a:pPr indent="0" lvl="0" marL="0" marR="0" rtl="0" algn="ctr">
                  <a:lnSpc>
                    <a:spcPct val="120000"/>
                  </a:lnSpc>
                  <a:spcBef>
                    <a:spcPts val="0"/>
                  </a:spcBef>
                  <a:spcAft>
                    <a:spcPts val="0"/>
                  </a:spcAft>
                  <a:buNone/>
                </a:pPr>
                <a:r>
                  <a:rPr b="0" i="0" lang="en-US" sz="3200" u="none" cap="none" strike="noStrike">
                    <a:solidFill>
                      <a:srgbClr val="FFFFFF"/>
                    </a:solidFill>
                    <a:latin typeface="Dela Gothic One"/>
                    <a:ea typeface="Dela Gothic One"/>
                    <a:cs typeface="Dela Gothic One"/>
                    <a:sym typeface="Dela Gothic One"/>
                  </a:rPr>
                  <a:t>01.</a:t>
                </a:r>
                <a:endParaRPr/>
              </a:p>
            </p:txBody>
          </p:sp>
        </p:grpSp>
        <p:sp>
          <p:nvSpPr>
            <p:cNvPr id="384" name="Google Shape;384;p29"/>
            <p:cNvSpPr txBox="1"/>
            <p:nvPr/>
          </p:nvSpPr>
          <p:spPr>
            <a:xfrm>
              <a:off x="4201680" y="4094563"/>
              <a:ext cx="5951700" cy="4926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3200">
                  <a:solidFill>
                    <a:srgbClr val="FFFFFF"/>
                  </a:solidFill>
                  <a:latin typeface="Dela Gothic One"/>
                  <a:ea typeface="Dela Gothic One"/>
                  <a:cs typeface="Dela Gothic One"/>
                  <a:sym typeface="Dela Gothic One"/>
                </a:rPr>
                <a:t>Preprocessing Data</a:t>
              </a:r>
              <a:endParaRPr sz="3200">
                <a:solidFill>
                  <a:srgbClr val="FFFFFF"/>
                </a:solidFill>
                <a:latin typeface="Dela Gothic One"/>
                <a:ea typeface="Dela Gothic One"/>
                <a:cs typeface="Dela Gothic One"/>
                <a:sym typeface="Dela Gothic One"/>
              </a:endParaRPr>
            </a:p>
          </p:txBody>
        </p:sp>
      </p:grpSp>
      <p:grpSp>
        <p:nvGrpSpPr>
          <p:cNvPr id="385" name="Google Shape;385;p29"/>
          <p:cNvGrpSpPr/>
          <p:nvPr/>
        </p:nvGrpSpPr>
        <p:grpSpPr>
          <a:xfrm>
            <a:off x="3512310" y="4117785"/>
            <a:ext cx="6746211" cy="1682496"/>
            <a:chOff x="2316673" y="3499522"/>
            <a:chExt cx="6746211" cy="1682496"/>
          </a:xfrm>
        </p:grpSpPr>
        <p:grpSp>
          <p:nvGrpSpPr>
            <p:cNvPr id="386" name="Google Shape;386;p29"/>
            <p:cNvGrpSpPr/>
            <p:nvPr/>
          </p:nvGrpSpPr>
          <p:grpSpPr>
            <a:xfrm>
              <a:off x="2316673" y="3499522"/>
              <a:ext cx="1682496" cy="1682496"/>
              <a:chOff x="2316673" y="3499522"/>
              <a:chExt cx="1682496" cy="1682496"/>
            </a:xfrm>
          </p:grpSpPr>
          <p:sp>
            <p:nvSpPr>
              <p:cNvPr id="387" name="Google Shape;387;p29"/>
              <p:cNvSpPr/>
              <p:nvPr/>
            </p:nvSpPr>
            <p:spPr>
              <a:xfrm>
                <a:off x="2316673" y="3499522"/>
                <a:ext cx="1682496" cy="1682496"/>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19050">
                <a:solidFill>
                  <a:srgbClr val="FFFF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9"/>
              <p:cNvSpPr txBox="1"/>
              <p:nvPr/>
            </p:nvSpPr>
            <p:spPr>
              <a:xfrm>
                <a:off x="2474422" y="3676990"/>
                <a:ext cx="1367100" cy="1347600"/>
              </a:xfrm>
              <a:prstGeom prst="rect">
                <a:avLst/>
              </a:prstGeom>
              <a:noFill/>
              <a:ln>
                <a:noFill/>
              </a:ln>
            </p:spPr>
            <p:txBody>
              <a:bodyPr anchorCtr="0" anchor="ctr" bIns="50800" lIns="50800" spcFirstLastPara="1" rIns="50800" wrap="square" tIns="50800">
                <a:noAutofit/>
              </a:bodyPr>
              <a:lstStyle/>
              <a:p>
                <a:pPr indent="0" lvl="0" marL="0" marR="0" rtl="0" algn="ctr">
                  <a:lnSpc>
                    <a:spcPct val="120000"/>
                  </a:lnSpc>
                  <a:spcBef>
                    <a:spcPts val="0"/>
                  </a:spcBef>
                  <a:spcAft>
                    <a:spcPts val="0"/>
                  </a:spcAft>
                  <a:buNone/>
                </a:pPr>
                <a:r>
                  <a:rPr b="0" i="0" lang="en-US" sz="3200" u="none" cap="none" strike="noStrike">
                    <a:solidFill>
                      <a:srgbClr val="FFFFFF"/>
                    </a:solidFill>
                    <a:latin typeface="Dela Gothic One"/>
                    <a:ea typeface="Dela Gothic One"/>
                    <a:cs typeface="Dela Gothic One"/>
                    <a:sym typeface="Dela Gothic One"/>
                  </a:rPr>
                  <a:t>0</a:t>
                </a:r>
                <a:r>
                  <a:rPr lang="en-US" sz="3200">
                    <a:solidFill>
                      <a:srgbClr val="FFFFFF"/>
                    </a:solidFill>
                    <a:latin typeface="Dela Gothic One"/>
                    <a:ea typeface="Dela Gothic One"/>
                    <a:cs typeface="Dela Gothic One"/>
                    <a:sym typeface="Dela Gothic One"/>
                  </a:rPr>
                  <a:t>2</a:t>
                </a:r>
                <a:r>
                  <a:rPr b="0" i="0" lang="en-US" sz="3200" u="none" cap="none" strike="noStrike">
                    <a:solidFill>
                      <a:srgbClr val="FFFFFF"/>
                    </a:solidFill>
                    <a:latin typeface="Dela Gothic One"/>
                    <a:ea typeface="Dela Gothic One"/>
                    <a:cs typeface="Dela Gothic One"/>
                    <a:sym typeface="Dela Gothic One"/>
                  </a:rPr>
                  <a:t>.</a:t>
                </a:r>
                <a:endParaRPr/>
              </a:p>
            </p:txBody>
          </p:sp>
        </p:grpSp>
        <p:sp>
          <p:nvSpPr>
            <p:cNvPr id="389" name="Google Shape;389;p29"/>
            <p:cNvSpPr txBox="1"/>
            <p:nvPr/>
          </p:nvSpPr>
          <p:spPr>
            <a:xfrm>
              <a:off x="4201683" y="4094563"/>
              <a:ext cx="4861200" cy="4926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3200">
                  <a:solidFill>
                    <a:srgbClr val="FFFFFF"/>
                  </a:solidFill>
                  <a:latin typeface="Dela Gothic One"/>
                  <a:ea typeface="Dela Gothic One"/>
                  <a:cs typeface="Dela Gothic One"/>
                  <a:sym typeface="Dela Gothic One"/>
                </a:rPr>
                <a:t>Feature Extraction</a:t>
              </a:r>
              <a:endParaRPr/>
            </a:p>
          </p:txBody>
        </p:sp>
      </p:grpSp>
      <p:grpSp>
        <p:nvGrpSpPr>
          <p:cNvPr id="390" name="Google Shape;390;p29"/>
          <p:cNvGrpSpPr/>
          <p:nvPr/>
        </p:nvGrpSpPr>
        <p:grpSpPr>
          <a:xfrm>
            <a:off x="3512310" y="7919135"/>
            <a:ext cx="5191025" cy="1682496"/>
            <a:chOff x="2316673" y="3499522"/>
            <a:chExt cx="5191025" cy="1682496"/>
          </a:xfrm>
        </p:grpSpPr>
        <p:grpSp>
          <p:nvGrpSpPr>
            <p:cNvPr id="391" name="Google Shape;391;p29"/>
            <p:cNvGrpSpPr/>
            <p:nvPr/>
          </p:nvGrpSpPr>
          <p:grpSpPr>
            <a:xfrm>
              <a:off x="2316673" y="3499522"/>
              <a:ext cx="1682496" cy="1682496"/>
              <a:chOff x="2316673" y="3499522"/>
              <a:chExt cx="1682496" cy="1682496"/>
            </a:xfrm>
          </p:grpSpPr>
          <p:sp>
            <p:nvSpPr>
              <p:cNvPr id="392" name="Google Shape;392;p29"/>
              <p:cNvSpPr/>
              <p:nvPr/>
            </p:nvSpPr>
            <p:spPr>
              <a:xfrm>
                <a:off x="2316673" y="3499522"/>
                <a:ext cx="1682496" cy="1682496"/>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19050">
                <a:solidFill>
                  <a:srgbClr val="FFFF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9"/>
              <p:cNvSpPr txBox="1"/>
              <p:nvPr/>
            </p:nvSpPr>
            <p:spPr>
              <a:xfrm>
                <a:off x="2474422" y="3676990"/>
                <a:ext cx="1367100" cy="1347600"/>
              </a:xfrm>
              <a:prstGeom prst="rect">
                <a:avLst/>
              </a:prstGeom>
              <a:noFill/>
              <a:ln>
                <a:noFill/>
              </a:ln>
            </p:spPr>
            <p:txBody>
              <a:bodyPr anchorCtr="0" anchor="ctr" bIns="50800" lIns="50800" spcFirstLastPara="1" rIns="50800" wrap="square" tIns="50800">
                <a:noAutofit/>
              </a:bodyPr>
              <a:lstStyle/>
              <a:p>
                <a:pPr indent="0" lvl="0" marL="0" marR="0" rtl="0" algn="ctr">
                  <a:lnSpc>
                    <a:spcPct val="120000"/>
                  </a:lnSpc>
                  <a:spcBef>
                    <a:spcPts val="0"/>
                  </a:spcBef>
                  <a:spcAft>
                    <a:spcPts val="0"/>
                  </a:spcAft>
                  <a:buNone/>
                </a:pPr>
                <a:r>
                  <a:rPr b="0" i="0" lang="en-US" sz="3200" u="none" cap="none" strike="noStrike">
                    <a:solidFill>
                      <a:srgbClr val="FFFFFF"/>
                    </a:solidFill>
                    <a:latin typeface="Dela Gothic One"/>
                    <a:ea typeface="Dela Gothic One"/>
                    <a:cs typeface="Dela Gothic One"/>
                    <a:sym typeface="Dela Gothic One"/>
                  </a:rPr>
                  <a:t>0</a:t>
                </a:r>
                <a:r>
                  <a:rPr lang="en-US" sz="3200">
                    <a:solidFill>
                      <a:srgbClr val="FFFFFF"/>
                    </a:solidFill>
                    <a:latin typeface="Dela Gothic One"/>
                    <a:ea typeface="Dela Gothic One"/>
                    <a:cs typeface="Dela Gothic One"/>
                    <a:sym typeface="Dela Gothic One"/>
                  </a:rPr>
                  <a:t>4</a:t>
                </a:r>
                <a:r>
                  <a:rPr b="0" i="0" lang="en-US" sz="3200" u="none" cap="none" strike="noStrike">
                    <a:solidFill>
                      <a:srgbClr val="FFFFFF"/>
                    </a:solidFill>
                    <a:latin typeface="Dela Gothic One"/>
                    <a:ea typeface="Dela Gothic One"/>
                    <a:cs typeface="Dela Gothic One"/>
                    <a:sym typeface="Dela Gothic One"/>
                  </a:rPr>
                  <a:t>.</a:t>
                </a:r>
                <a:endParaRPr/>
              </a:p>
            </p:txBody>
          </p:sp>
        </p:grpSp>
        <p:sp>
          <p:nvSpPr>
            <p:cNvPr id="394" name="Google Shape;394;p29"/>
            <p:cNvSpPr txBox="1"/>
            <p:nvPr/>
          </p:nvSpPr>
          <p:spPr>
            <a:xfrm>
              <a:off x="4201697" y="4094562"/>
              <a:ext cx="3306000" cy="4926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3200">
                  <a:solidFill>
                    <a:srgbClr val="FFFFFF"/>
                  </a:solidFill>
                  <a:latin typeface="Dela Gothic One"/>
                  <a:ea typeface="Dela Gothic One"/>
                  <a:cs typeface="Dela Gothic One"/>
                  <a:sym typeface="Dela Gothic One"/>
                </a:rPr>
                <a:t>Fine-tuning</a:t>
              </a:r>
              <a:endParaRPr/>
            </a:p>
          </p:txBody>
        </p:sp>
      </p:grpSp>
      <p:grpSp>
        <p:nvGrpSpPr>
          <p:cNvPr id="395" name="Google Shape;395;p29"/>
          <p:cNvGrpSpPr/>
          <p:nvPr/>
        </p:nvGrpSpPr>
        <p:grpSpPr>
          <a:xfrm>
            <a:off x="3512310" y="6018460"/>
            <a:ext cx="8069807" cy="1682496"/>
            <a:chOff x="2316673" y="3499522"/>
            <a:chExt cx="8069807" cy="1682496"/>
          </a:xfrm>
        </p:grpSpPr>
        <p:grpSp>
          <p:nvGrpSpPr>
            <p:cNvPr id="396" name="Google Shape;396;p29"/>
            <p:cNvGrpSpPr/>
            <p:nvPr/>
          </p:nvGrpSpPr>
          <p:grpSpPr>
            <a:xfrm>
              <a:off x="2316673" y="3499522"/>
              <a:ext cx="1682496" cy="1682496"/>
              <a:chOff x="2316673" y="3499522"/>
              <a:chExt cx="1682496" cy="1682496"/>
            </a:xfrm>
          </p:grpSpPr>
          <p:sp>
            <p:nvSpPr>
              <p:cNvPr id="397" name="Google Shape;397;p29"/>
              <p:cNvSpPr/>
              <p:nvPr/>
            </p:nvSpPr>
            <p:spPr>
              <a:xfrm>
                <a:off x="2316673" y="3499522"/>
                <a:ext cx="1682496" cy="1682496"/>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19050">
                <a:solidFill>
                  <a:srgbClr val="FFFF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9"/>
              <p:cNvSpPr txBox="1"/>
              <p:nvPr/>
            </p:nvSpPr>
            <p:spPr>
              <a:xfrm>
                <a:off x="2474422" y="3676990"/>
                <a:ext cx="1367100" cy="1347600"/>
              </a:xfrm>
              <a:prstGeom prst="rect">
                <a:avLst/>
              </a:prstGeom>
              <a:noFill/>
              <a:ln>
                <a:noFill/>
              </a:ln>
            </p:spPr>
            <p:txBody>
              <a:bodyPr anchorCtr="0" anchor="ctr" bIns="50800" lIns="50800" spcFirstLastPara="1" rIns="50800" wrap="square" tIns="50800">
                <a:noAutofit/>
              </a:bodyPr>
              <a:lstStyle/>
              <a:p>
                <a:pPr indent="0" lvl="0" marL="0" marR="0" rtl="0" algn="ctr">
                  <a:lnSpc>
                    <a:spcPct val="120000"/>
                  </a:lnSpc>
                  <a:spcBef>
                    <a:spcPts val="0"/>
                  </a:spcBef>
                  <a:spcAft>
                    <a:spcPts val="0"/>
                  </a:spcAft>
                  <a:buNone/>
                </a:pPr>
                <a:r>
                  <a:rPr b="0" i="0" lang="en-US" sz="3200" u="none" cap="none" strike="noStrike">
                    <a:solidFill>
                      <a:srgbClr val="FFFFFF"/>
                    </a:solidFill>
                    <a:latin typeface="Dela Gothic One"/>
                    <a:ea typeface="Dela Gothic One"/>
                    <a:cs typeface="Dela Gothic One"/>
                    <a:sym typeface="Dela Gothic One"/>
                  </a:rPr>
                  <a:t>0</a:t>
                </a:r>
                <a:r>
                  <a:rPr lang="en-US" sz="3200">
                    <a:solidFill>
                      <a:srgbClr val="FFFFFF"/>
                    </a:solidFill>
                    <a:latin typeface="Dela Gothic One"/>
                    <a:ea typeface="Dela Gothic One"/>
                    <a:cs typeface="Dela Gothic One"/>
                    <a:sym typeface="Dela Gothic One"/>
                  </a:rPr>
                  <a:t>3</a:t>
                </a:r>
                <a:r>
                  <a:rPr b="0" i="0" lang="en-US" sz="3200" u="none" cap="none" strike="noStrike">
                    <a:solidFill>
                      <a:srgbClr val="FFFFFF"/>
                    </a:solidFill>
                    <a:latin typeface="Dela Gothic One"/>
                    <a:ea typeface="Dela Gothic One"/>
                    <a:cs typeface="Dela Gothic One"/>
                    <a:sym typeface="Dela Gothic One"/>
                  </a:rPr>
                  <a:t>.</a:t>
                </a:r>
                <a:endParaRPr/>
              </a:p>
            </p:txBody>
          </p:sp>
        </p:grpSp>
        <p:sp>
          <p:nvSpPr>
            <p:cNvPr id="399" name="Google Shape;399;p29"/>
            <p:cNvSpPr txBox="1"/>
            <p:nvPr/>
          </p:nvSpPr>
          <p:spPr>
            <a:xfrm>
              <a:off x="4201679" y="4094563"/>
              <a:ext cx="6184800" cy="4926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3200">
                  <a:solidFill>
                    <a:srgbClr val="FFFFFF"/>
                  </a:solidFill>
                  <a:latin typeface="Dela Gothic One"/>
                  <a:ea typeface="Dela Gothic One"/>
                  <a:cs typeface="Dela Gothic One"/>
                  <a:sym typeface="Dela Gothic One"/>
                </a:rPr>
                <a:t>Training the Model</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403" name="Shape 403"/>
        <p:cNvGrpSpPr/>
        <p:nvPr/>
      </p:nvGrpSpPr>
      <p:grpSpPr>
        <a:xfrm>
          <a:off x="0" y="0"/>
          <a:ext cx="0" cy="0"/>
          <a:chOff x="0" y="0"/>
          <a:chExt cx="0" cy="0"/>
        </a:xfrm>
      </p:grpSpPr>
      <p:sp>
        <p:nvSpPr>
          <p:cNvPr id="404" name="Google Shape;404;p30"/>
          <p:cNvSpPr/>
          <p:nvPr/>
        </p:nvSpPr>
        <p:spPr>
          <a:xfrm>
            <a:off x="0" y="34290"/>
            <a:ext cx="18288000" cy="10433685"/>
          </a:xfrm>
          <a:custGeom>
            <a:rect b="b" l="l" r="r" t="t"/>
            <a:pathLst>
              <a:path extrusionOk="0" h="10433685" w="18288000">
                <a:moveTo>
                  <a:pt x="0" y="0"/>
                </a:moveTo>
                <a:lnTo>
                  <a:pt x="18288000" y="0"/>
                </a:lnTo>
                <a:lnTo>
                  <a:pt x="18288000" y="10433685"/>
                </a:lnTo>
                <a:lnTo>
                  <a:pt x="0" y="10433685"/>
                </a:lnTo>
                <a:lnTo>
                  <a:pt x="0" y="0"/>
                </a:lnTo>
                <a:close/>
              </a:path>
            </a:pathLst>
          </a:custGeom>
          <a:blipFill rotWithShape="1">
            <a:blip r:embed="rId3">
              <a:alphaModFix/>
            </a:blip>
            <a:stretch>
              <a:fillRect b="-36766" l="0" r="0" t="-38503"/>
            </a:stretch>
          </a:blipFill>
          <a:ln>
            <a:noFill/>
          </a:ln>
        </p:spPr>
      </p:sp>
      <p:sp>
        <p:nvSpPr>
          <p:cNvPr id="405" name="Google Shape;405;p30"/>
          <p:cNvSpPr/>
          <p:nvPr/>
        </p:nvSpPr>
        <p:spPr>
          <a:xfrm>
            <a:off x="11298243" y="2728797"/>
            <a:ext cx="8183468" cy="9194908"/>
          </a:xfrm>
          <a:custGeom>
            <a:rect b="b" l="l" r="r" t="t"/>
            <a:pathLst>
              <a:path extrusionOk="0" h="9194908" w="8183468">
                <a:moveTo>
                  <a:pt x="0" y="0"/>
                </a:moveTo>
                <a:lnTo>
                  <a:pt x="8183468" y="0"/>
                </a:lnTo>
                <a:lnTo>
                  <a:pt x="8183468" y="9194908"/>
                </a:lnTo>
                <a:lnTo>
                  <a:pt x="0" y="9194908"/>
                </a:lnTo>
                <a:lnTo>
                  <a:pt x="0" y="0"/>
                </a:lnTo>
                <a:close/>
              </a:path>
            </a:pathLst>
          </a:custGeom>
          <a:blipFill rotWithShape="1">
            <a:blip r:embed="rId4">
              <a:alphaModFix/>
            </a:blip>
            <a:stretch>
              <a:fillRect b="0" l="0" r="0" t="0"/>
            </a:stretch>
          </a:blipFill>
          <a:ln>
            <a:noFill/>
          </a:ln>
        </p:spPr>
      </p:sp>
      <p:sp>
        <p:nvSpPr>
          <p:cNvPr id="406" name="Google Shape;406;p30"/>
          <p:cNvSpPr/>
          <p:nvPr/>
        </p:nvSpPr>
        <p:spPr>
          <a:xfrm>
            <a:off x="-5528499" y="-4940035"/>
            <a:ext cx="8183468" cy="9194908"/>
          </a:xfrm>
          <a:custGeom>
            <a:rect b="b" l="l" r="r" t="t"/>
            <a:pathLst>
              <a:path extrusionOk="0" h="9194908" w="8183468">
                <a:moveTo>
                  <a:pt x="0" y="0"/>
                </a:moveTo>
                <a:lnTo>
                  <a:pt x="8183468" y="0"/>
                </a:lnTo>
                <a:lnTo>
                  <a:pt x="8183468" y="9194908"/>
                </a:lnTo>
                <a:lnTo>
                  <a:pt x="0" y="9194908"/>
                </a:lnTo>
                <a:lnTo>
                  <a:pt x="0" y="0"/>
                </a:lnTo>
                <a:close/>
              </a:path>
            </a:pathLst>
          </a:custGeom>
          <a:blipFill rotWithShape="1">
            <a:blip r:embed="rId4">
              <a:alphaModFix/>
            </a:blip>
            <a:stretch>
              <a:fillRect b="0" l="0" r="0" t="0"/>
            </a:stretch>
          </a:blipFill>
          <a:ln>
            <a:noFill/>
          </a:ln>
        </p:spPr>
      </p:sp>
      <p:sp>
        <p:nvSpPr>
          <p:cNvPr id="407" name="Google Shape;407;p30"/>
          <p:cNvSpPr/>
          <p:nvPr/>
        </p:nvSpPr>
        <p:spPr>
          <a:xfrm>
            <a:off x="13945025" y="-130238"/>
            <a:ext cx="5536686" cy="1806344"/>
          </a:xfrm>
          <a:custGeom>
            <a:rect b="b" l="l" r="r" t="t"/>
            <a:pathLst>
              <a:path extrusionOk="0" h="1806344" w="5536686">
                <a:moveTo>
                  <a:pt x="0" y="0"/>
                </a:moveTo>
                <a:lnTo>
                  <a:pt x="5536686" y="0"/>
                </a:lnTo>
                <a:lnTo>
                  <a:pt x="5536686" y="1806344"/>
                </a:lnTo>
                <a:lnTo>
                  <a:pt x="0" y="1806344"/>
                </a:lnTo>
                <a:lnTo>
                  <a:pt x="0" y="0"/>
                </a:lnTo>
                <a:close/>
              </a:path>
            </a:pathLst>
          </a:custGeom>
          <a:blipFill rotWithShape="1">
            <a:blip r:embed="rId5">
              <a:alphaModFix/>
            </a:blip>
            <a:stretch>
              <a:fillRect b="0" l="0" r="0" t="0"/>
            </a:stretch>
          </a:blipFill>
          <a:ln>
            <a:noFill/>
          </a:ln>
        </p:spPr>
      </p:sp>
      <p:sp>
        <p:nvSpPr>
          <p:cNvPr id="408" name="Google Shape;408;p30"/>
          <p:cNvSpPr/>
          <p:nvPr/>
        </p:nvSpPr>
        <p:spPr>
          <a:xfrm rot="10800000">
            <a:off x="11651735" y="1676106"/>
            <a:ext cx="5536686" cy="1806344"/>
          </a:xfrm>
          <a:custGeom>
            <a:rect b="b" l="l" r="r" t="t"/>
            <a:pathLst>
              <a:path extrusionOk="0" h="1806344" w="5536686">
                <a:moveTo>
                  <a:pt x="0" y="0"/>
                </a:moveTo>
                <a:lnTo>
                  <a:pt x="5536686" y="0"/>
                </a:lnTo>
                <a:lnTo>
                  <a:pt x="5536686" y="1806344"/>
                </a:lnTo>
                <a:lnTo>
                  <a:pt x="0" y="1806344"/>
                </a:lnTo>
                <a:lnTo>
                  <a:pt x="0" y="0"/>
                </a:lnTo>
                <a:close/>
              </a:path>
            </a:pathLst>
          </a:custGeom>
          <a:blipFill rotWithShape="1">
            <a:blip r:embed="rId5">
              <a:alphaModFix/>
            </a:blip>
            <a:stretch>
              <a:fillRect b="0" l="0" r="0" t="0"/>
            </a:stretch>
          </a:blipFill>
          <a:ln>
            <a:noFill/>
          </a:ln>
        </p:spPr>
      </p:sp>
      <p:sp>
        <p:nvSpPr>
          <p:cNvPr id="409" name="Google Shape;409;p30"/>
          <p:cNvSpPr txBox="1"/>
          <p:nvPr/>
        </p:nvSpPr>
        <p:spPr>
          <a:xfrm>
            <a:off x="1028700" y="1483900"/>
            <a:ext cx="13132500" cy="1108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7200">
                <a:solidFill>
                  <a:srgbClr val="FFFFFF"/>
                </a:solidFill>
                <a:latin typeface="Dela Gothic One"/>
                <a:ea typeface="Dela Gothic One"/>
                <a:cs typeface="Dela Gothic One"/>
                <a:sym typeface="Dela Gothic One"/>
              </a:rPr>
              <a:t>Naive Bayes Classifier</a:t>
            </a:r>
            <a:endParaRPr/>
          </a:p>
        </p:txBody>
      </p:sp>
      <p:sp>
        <p:nvSpPr>
          <p:cNvPr id="410" name="Google Shape;410;p30"/>
          <p:cNvSpPr/>
          <p:nvPr/>
        </p:nvSpPr>
        <p:spPr>
          <a:xfrm>
            <a:off x="-1057947" y="560519"/>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411" name="Google Shape;411;p30"/>
          <p:cNvSpPr/>
          <p:nvPr/>
        </p:nvSpPr>
        <p:spPr>
          <a:xfrm>
            <a:off x="14161118" y="8790119"/>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412" name="Google Shape;412;p30"/>
          <p:cNvSpPr/>
          <p:nvPr/>
        </p:nvSpPr>
        <p:spPr>
          <a:xfrm rot="10800000">
            <a:off x="14161118" y="8322056"/>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413" name="Google Shape;413;p30"/>
          <p:cNvSpPr txBox="1"/>
          <p:nvPr/>
        </p:nvSpPr>
        <p:spPr>
          <a:xfrm>
            <a:off x="1028696" y="2869423"/>
            <a:ext cx="3870900" cy="4926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3200">
                <a:solidFill>
                  <a:srgbClr val="FFFFFF"/>
                </a:solidFill>
                <a:latin typeface="Dela Gothic One"/>
                <a:ea typeface="Dela Gothic One"/>
                <a:cs typeface="Dela Gothic One"/>
                <a:sym typeface="Dela Gothic One"/>
              </a:rPr>
              <a:t>What is it?</a:t>
            </a:r>
            <a:endParaRPr/>
          </a:p>
        </p:txBody>
      </p:sp>
      <p:sp>
        <p:nvSpPr>
          <p:cNvPr id="414" name="Google Shape;414;p30"/>
          <p:cNvSpPr txBox="1"/>
          <p:nvPr/>
        </p:nvSpPr>
        <p:spPr>
          <a:xfrm>
            <a:off x="1028772" y="5678550"/>
            <a:ext cx="7129500" cy="4926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3200">
                <a:solidFill>
                  <a:srgbClr val="FFFFFF"/>
                </a:solidFill>
                <a:latin typeface="Dela Gothic One"/>
                <a:ea typeface="Dela Gothic One"/>
                <a:cs typeface="Dela Gothic One"/>
                <a:sym typeface="Dela Gothic One"/>
              </a:rPr>
              <a:t>Logic of Naive Bayes Models</a:t>
            </a:r>
            <a:endParaRPr/>
          </a:p>
        </p:txBody>
      </p:sp>
      <p:sp>
        <p:nvSpPr>
          <p:cNvPr id="415" name="Google Shape;415;p30"/>
          <p:cNvSpPr txBox="1"/>
          <p:nvPr/>
        </p:nvSpPr>
        <p:spPr>
          <a:xfrm>
            <a:off x="1028692" y="3482450"/>
            <a:ext cx="14108400" cy="923400"/>
          </a:xfrm>
          <a:prstGeom prst="rect">
            <a:avLst/>
          </a:prstGeom>
          <a:noFill/>
          <a:ln>
            <a:noFill/>
          </a:ln>
        </p:spPr>
        <p:txBody>
          <a:bodyPr anchorCtr="0" anchor="t" bIns="0" lIns="0" spcFirstLastPara="1" rIns="0" wrap="square" tIns="0">
            <a:spAutoFit/>
          </a:bodyPr>
          <a:lstStyle/>
          <a:p>
            <a:pPr indent="-387350" lvl="0" marL="457200" marR="0" rtl="0" algn="l">
              <a:lnSpc>
                <a:spcPct val="140000"/>
              </a:lnSpc>
              <a:spcBef>
                <a:spcPts val="0"/>
              </a:spcBef>
              <a:spcAft>
                <a:spcPts val="0"/>
              </a:spcAft>
              <a:buClr>
                <a:schemeClr val="lt1"/>
              </a:buClr>
              <a:buSzPts val="2500"/>
              <a:buChar char="●"/>
            </a:pPr>
            <a:r>
              <a:rPr lang="en-US" sz="2500">
                <a:solidFill>
                  <a:schemeClr val="lt1"/>
                </a:solidFill>
                <a:latin typeface="Montserrat"/>
                <a:ea typeface="Montserrat"/>
                <a:cs typeface="Montserrat"/>
                <a:sym typeface="Montserrat"/>
              </a:rPr>
              <a:t>Supervised machine learning algorithm for classification tasks</a:t>
            </a:r>
            <a:endParaRPr sz="2500">
              <a:solidFill>
                <a:schemeClr val="lt1"/>
              </a:solidFill>
              <a:latin typeface="Montserrat"/>
              <a:ea typeface="Montserrat"/>
              <a:cs typeface="Montserrat"/>
              <a:sym typeface="Montserrat"/>
            </a:endParaRPr>
          </a:p>
          <a:p>
            <a:pPr indent="-387350" lvl="0" marL="457200" marR="0" rtl="0" algn="l">
              <a:lnSpc>
                <a:spcPct val="140000"/>
              </a:lnSpc>
              <a:spcBef>
                <a:spcPts val="0"/>
              </a:spcBef>
              <a:spcAft>
                <a:spcPts val="0"/>
              </a:spcAft>
              <a:buClr>
                <a:schemeClr val="lt1"/>
              </a:buClr>
              <a:buSzPts val="2500"/>
              <a:buFont typeface="Montserrat"/>
              <a:buChar char="●"/>
            </a:pPr>
            <a:r>
              <a:rPr lang="en-US" sz="2500">
                <a:solidFill>
                  <a:schemeClr val="lt1"/>
                </a:solidFill>
                <a:latin typeface="Montserrat"/>
                <a:ea typeface="Montserrat"/>
                <a:cs typeface="Montserrat"/>
                <a:sym typeface="Montserrat"/>
              </a:rPr>
              <a:t>Aims to model the distribution of inputs within a specific class or category</a:t>
            </a:r>
            <a:endParaRPr sz="2500">
              <a:solidFill>
                <a:schemeClr val="lt1"/>
              </a:solidFill>
              <a:latin typeface="Montserrat"/>
              <a:ea typeface="Montserrat"/>
              <a:cs typeface="Montserrat"/>
              <a:sym typeface="Montserrat"/>
            </a:endParaRPr>
          </a:p>
        </p:txBody>
      </p:sp>
      <p:sp>
        <p:nvSpPr>
          <p:cNvPr id="416" name="Google Shape;416;p30"/>
          <p:cNvSpPr txBox="1"/>
          <p:nvPr/>
        </p:nvSpPr>
        <p:spPr>
          <a:xfrm>
            <a:off x="1028702" y="6592300"/>
            <a:ext cx="15509400" cy="2001000"/>
          </a:xfrm>
          <a:prstGeom prst="rect">
            <a:avLst/>
          </a:prstGeom>
          <a:noFill/>
          <a:ln>
            <a:noFill/>
          </a:ln>
        </p:spPr>
        <p:txBody>
          <a:bodyPr anchorCtr="0" anchor="t" bIns="0" lIns="0" spcFirstLastPara="1" rIns="0" wrap="square" tIns="0">
            <a:spAutoFit/>
          </a:bodyPr>
          <a:lstStyle/>
          <a:p>
            <a:pPr indent="-387350" lvl="0" marL="457200" marR="0" rtl="0" algn="l">
              <a:lnSpc>
                <a:spcPct val="140000"/>
              </a:lnSpc>
              <a:spcBef>
                <a:spcPts val="0"/>
              </a:spcBef>
              <a:spcAft>
                <a:spcPts val="0"/>
              </a:spcAft>
              <a:buClr>
                <a:srgbClr val="FFFFFF"/>
              </a:buClr>
              <a:buSzPts val="2500"/>
              <a:buFont typeface="Montserrat"/>
              <a:buChar char="●"/>
            </a:pPr>
            <a:r>
              <a:rPr lang="en-US" sz="2500">
                <a:solidFill>
                  <a:srgbClr val="FFFFFF"/>
                </a:solidFill>
                <a:latin typeface="Montserrat"/>
                <a:ea typeface="Montserrat"/>
                <a:cs typeface="Montserrat"/>
                <a:sym typeface="Montserrat"/>
              </a:rPr>
              <a:t>Based on Bayes Theorem, which gives the probability of an event based on prior knowledge of conditions</a:t>
            </a:r>
            <a:endParaRPr sz="2500">
              <a:solidFill>
                <a:srgbClr val="FFFFFF"/>
              </a:solidFill>
              <a:latin typeface="Montserrat"/>
              <a:ea typeface="Montserrat"/>
              <a:cs typeface="Montserrat"/>
              <a:sym typeface="Montserrat"/>
            </a:endParaRPr>
          </a:p>
          <a:p>
            <a:pPr indent="-387350" lvl="0" marL="457200" marR="0" rtl="0" algn="l">
              <a:lnSpc>
                <a:spcPct val="140000"/>
              </a:lnSpc>
              <a:spcBef>
                <a:spcPts val="0"/>
              </a:spcBef>
              <a:spcAft>
                <a:spcPts val="0"/>
              </a:spcAft>
              <a:buClr>
                <a:srgbClr val="FFFFFF"/>
              </a:buClr>
              <a:buSzPts val="2500"/>
              <a:buFont typeface="Montserrat"/>
              <a:buChar char="●"/>
            </a:pPr>
            <a:r>
              <a:rPr lang="en-US" sz="2500">
                <a:solidFill>
                  <a:srgbClr val="FFFFFF"/>
                </a:solidFill>
                <a:latin typeface="Montserrat"/>
                <a:ea typeface="Montserrat"/>
                <a:cs typeface="Montserrat"/>
                <a:sym typeface="Montserrat"/>
              </a:rPr>
              <a:t>Models assume the presence of a particular feature in a class is unrelated to the presence of any other feature</a:t>
            </a:r>
            <a:endParaRPr sz="2500">
              <a:solidFill>
                <a:srgbClr val="FFFFFF"/>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420" name="Shape 420"/>
        <p:cNvGrpSpPr/>
        <p:nvPr/>
      </p:nvGrpSpPr>
      <p:grpSpPr>
        <a:xfrm>
          <a:off x="0" y="0"/>
          <a:ext cx="0" cy="0"/>
          <a:chOff x="0" y="0"/>
          <a:chExt cx="0" cy="0"/>
        </a:xfrm>
      </p:grpSpPr>
      <p:sp>
        <p:nvSpPr>
          <p:cNvPr id="421" name="Google Shape;421;p31"/>
          <p:cNvSpPr/>
          <p:nvPr/>
        </p:nvSpPr>
        <p:spPr>
          <a:xfrm>
            <a:off x="0" y="34290"/>
            <a:ext cx="18288000" cy="10433685"/>
          </a:xfrm>
          <a:custGeom>
            <a:rect b="b" l="l" r="r" t="t"/>
            <a:pathLst>
              <a:path extrusionOk="0" h="10433685" w="18288000">
                <a:moveTo>
                  <a:pt x="0" y="0"/>
                </a:moveTo>
                <a:lnTo>
                  <a:pt x="18288000" y="0"/>
                </a:lnTo>
                <a:lnTo>
                  <a:pt x="18288000" y="10433685"/>
                </a:lnTo>
                <a:lnTo>
                  <a:pt x="0" y="10433685"/>
                </a:lnTo>
                <a:lnTo>
                  <a:pt x="0" y="0"/>
                </a:lnTo>
                <a:close/>
              </a:path>
            </a:pathLst>
          </a:custGeom>
          <a:blipFill rotWithShape="1">
            <a:blip r:embed="rId3">
              <a:alphaModFix/>
            </a:blip>
            <a:stretch>
              <a:fillRect b="-36769" l="0" r="0" t="-38499"/>
            </a:stretch>
          </a:blipFill>
          <a:ln>
            <a:noFill/>
          </a:ln>
        </p:spPr>
      </p:sp>
      <p:sp>
        <p:nvSpPr>
          <p:cNvPr id="422" name="Google Shape;422;p31"/>
          <p:cNvSpPr/>
          <p:nvPr/>
        </p:nvSpPr>
        <p:spPr>
          <a:xfrm>
            <a:off x="11298243" y="2728797"/>
            <a:ext cx="8183468" cy="9194908"/>
          </a:xfrm>
          <a:custGeom>
            <a:rect b="b" l="l" r="r" t="t"/>
            <a:pathLst>
              <a:path extrusionOk="0" h="9194908" w="8183468">
                <a:moveTo>
                  <a:pt x="0" y="0"/>
                </a:moveTo>
                <a:lnTo>
                  <a:pt x="8183468" y="0"/>
                </a:lnTo>
                <a:lnTo>
                  <a:pt x="8183468" y="9194908"/>
                </a:lnTo>
                <a:lnTo>
                  <a:pt x="0" y="9194908"/>
                </a:lnTo>
                <a:lnTo>
                  <a:pt x="0" y="0"/>
                </a:lnTo>
                <a:close/>
              </a:path>
            </a:pathLst>
          </a:custGeom>
          <a:blipFill rotWithShape="1">
            <a:blip r:embed="rId4">
              <a:alphaModFix/>
            </a:blip>
            <a:stretch>
              <a:fillRect b="0" l="0" r="0" t="0"/>
            </a:stretch>
          </a:blipFill>
          <a:ln>
            <a:noFill/>
          </a:ln>
        </p:spPr>
      </p:sp>
      <p:sp>
        <p:nvSpPr>
          <p:cNvPr id="423" name="Google Shape;423;p31"/>
          <p:cNvSpPr/>
          <p:nvPr/>
        </p:nvSpPr>
        <p:spPr>
          <a:xfrm>
            <a:off x="-5528499" y="-4940035"/>
            <a:ext cx="8183468" cy="9194908"/>
          </a:xfrm>
          <a:custGeom>
            <a:rect b="b" l="l" r="r" t="t"/>
            <a:pathLst>
              <a:path extrusionOk="0" h="9194908" w="8183468">
                <a:moveTo>
                  <a:pt x="0" y="0"/>
                </a:moveTo>
                <a:lnTo>
                  <a:pt x="8183468" y="0"/>
                </a:lnTo>
                <a:lnTo>
                  <a:pt x="8183468" y="9194908"/>
                </a:lnTo>
                <a:lnTo>
                  <a:pt x="0" y="9194908"/>
                </a:lnTo>
                <a:lnTo>
                  <a:pt x="0" y="0"/>
                </a:lnTo>
                <a:close/>
              </a:path>
            </a:pathLst>
          </a:custGeom>
          <a:blipFill rotWithShape="1">
            <a:blip r:embed="rId4">
              <a:alphaModFix/>
            </a:blip>
            <a:stretch>
              <a:fillRect b="0" l="0" r="0" t="0"/>
            </a:stretch>
          </a:blipFill>
          <a:ln>
            <a:noFill/>
          </a:ln>
        </p:spPr>
      </p:sp>
      <p:sp>
        <p:nvSpPr>
          <p:cNvPr id="424" name="Google Shape;424;p31"/>
          <p:cNvSpPr/>
          <p:nvPr/>
        </p:nvSpPr>
        <p:spPr>
          <a:xfrm>
            <a:off x="13945025" y="-130238"/>
            <a:ext cx="5536686" cy="1806344"/>
          </a:xfrm>
          <a:custGeom>
            <a:rect b="b" l="l" r="r" t="t"/>
            <a:pathLst>
              <a:path extrusionOk="0" h="1806344" w="5536686">
                <a:moveTo>
                  <a:pt x="0" y="0"/>
                </a:moveTo>
                <a:lnTo>
                  <a:pt x="5536686" y="0"/>
                </a:lnTo>
                <a:lnTo>
                  <a:pt x="5536686" y="1806344"/>
                </a:lnTo>
                <a:lnTo>
                  <a:pt x="0" y="1806344"/>
                </a:lnTo>
                <a:lnTo>
                  <a:pt x="0" y="0"/>
                </a:lnTo>
                <a:close/>
              </a:path>
            </a:pathLst>
          </a:custGeom>
          <a:blipFill rotWithShape="1">
            <a:blip r:embed="rId5">
              <a:alphaModFix/>
            </a:blip>
            <a:stretch>
              <a:fillRect b="0" l="0" r="0" t="0"/>
            </a:stretch>
          </a:blipFill>
          <a:ln>
            <a:noFill/>
          </a:ln>
        </p:spPr>
      </p:sp>
      <p:sp>
        <p:nvSpPr>
          <p:cNvPr id="425" name="Google Shape;425;p31"/>
          <p:cNvSpPr/>
          <p:nvPr/>
        </p:nvSpPr>
        <p:spPr>
          <a:xfrm rot="10800000">
            <a:off x="11651735" y="1676106"/>
            <a:ext cx="5536686" cy="1806344"/>
          </a:xfrm>
          <a:custGeom>
            <a:rect b="b" l="l" r="r" t="t"/>
            <a:pathLst>
              <a:path extrusionOk="0" h="1806344" w="5536686">
                <a:moveTo>
                  <a:pt x="0" y="0"/>
                </a:moveTo>
                <a:lnTo>
                  <a:pt x="5536686" y="0"/>
                </a:lnTo>
                <a:lnTo>
                  <a:pt x="5536686" y="1806344"/>
                </a:lnTo>
                <a:lnTo>
                  <a:pt x="0" y="1806344"/>
                </a:lnTo>
                <a:lnTo>
                  <a:pt x="0" y="0"/>
                </a:lnTo>
                <a:close/>
              </a:path>
            </a:pathLst>
          </a:custGeom>
          <a:blipFill rotWithShape="1">
            <a:blip r:embed="rId5">
              <a:alphaModFix/>
            </a:blip>
            <a:stretch>
              <a:fillRect b="0" l="0" r="0" t="0"/>
            </a:stretch>
          </a:blipFill>
          <a:ln>
            <a:noFill/>
          </a:ln>
        </p:spPr>
      </p:sp>
      <p:sp>
        <p:nvSpPr>
          <p:cNvPr id="426" name="Google Shape;426;p31"/>
          <p:cNvSpPr txBox="1"/>
          <p:nvPr/>
        </p:nvSpPr>
        <p:spPr>
          <a:xfrm>
            <a:off x="1028700" y="1483900"/>
            <a:ext cx="13132500" cy="1108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7200">
                <a:solidFill>
                  <a:srgbClr val="FFFFFF"/>
                </a:solidFill>
                <a:latin typeface="Dela Gothic One"/>
                <a:ea typeface="Dela Gothic One"/>
                <a:cs typeface="Dela Gothic One"/>
                <a:sym typeface="Dela Gothic One"/>
              </a:rPr>
              <a:t>Naive Bayes Classifier</a:t>
            </a:r>
            <a:endParaRPr/>
          </a:p>
        </p:txBody>
      </p:sp>
      <p:sp>
        <p:nvSpPr>
          <p:cNvPr id="427" name="Google Shape;427;p31"/>
          <p:cNvSpPr/>
          <p:nvPr/>
        </p:nvSpPr>
        <p:spPr>
          <a:xfrm>
            <a:off x="-1057947" y="560519"/>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428" name="Google Shape;428;p31"/>
          <p:cNvSpPr/>
          <p:nvPr/>
        </p:nvSpPr>
        <p:spPr>
          <a:xfrm>
            <a:off x="14161118" y="8790119"/>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429" name="Google Shape;429;p31"/>
          <p:cNvSpPr/>
          <p:nvPr/>
        </p:nvSpPr>
        <p:spPr>
          <a:xfrm rot="10800000">
            <a:off x="14161118" y="8322056"/>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430" name="Google Shape;430;p31"/>
          <p:cNvSpPr txBox="1"/>
          <p:nvPr/>
        </p:nvSpPr>
        <p:spPr>
          <a:xfrm>
            <a:off x="5421449" y="5039600"/>
            <a:ext cx="7445100" cy="18471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4000">
                <a:solidFill>
                  <a:srgbClr val="FFFFFF"/>
                </a:solidFill>
                <a:latin typeface="Montserrat"/>
                <a:ea typeface="Montserrat"/>
                <a:cs typeface="Montserrat"/>
                <a:sym typeface="Montserrat"/>
              </a:rPr>
              <a:t>P (c | x ) = P (x | c) P(c)</a:t>
            </a:r>
            <a:endParaRPr b="1" sz="4000">
              <a:solidFill>
                <a:srgbClr val="FFFFFF"/>
              </a:solidFill>
              <a:latin typeface="Montserrat"/>
              <a:ea typeface="Montserrat"/>
              <a:cs typeface="Montserrat"/>
              <a:sym typeface="Montserrat"/>
            </a:endParaRPr>
          </a:p>
          <a:p>
            <a:pPr indent="0" lvl="0" marL="0" marR="0" rtl="0" algn="l">
              <a:lnSpc>
                <a:spcPct val="100000"/>
              </a:lnSpc>
              <a:spcBef>
                <a:spcPts val="0"/>
              </a:spcBef>
              <a:spcAft>
                <a:spcPts val="0"/>
              </a:spcAft>
              <a:buNone/>
            </a:pPr>
            <a:r>
              <a:rPr b="1" lang="en-US" sz="4000">
                <a:solidFill>
                  <a:srgbClr val="FFFFFF"/>
                </a:solidFill>
                <a:latin typeface="Montserrat"/>
                <a:ea typeface="Montserrat"/>
                <a:cs typeface="Montserrat"/>
                <a:sym typeface="Montserrat"/>
              </a:rPr>
              <a:t>	    				—</a:t>
            </a:r>
            <a:r>
              <a:rPr b="1" lang="en-US" sz="4000">
                <a:solidFill>
                  <a:schemeClr val="lt1"/>
                </a:solidFill>
                <a:latin typeface="Montserrat"/>
                <a:ea typeface="Montserrat"/>
                <a:cs typeface="Montserrat"/>
                <a:sym typeface="Montserrat"/>
              </a:rPr>
              <a:t>——————</a:t>
            </a:r>
            <a:endParaRPr b="1" sz="40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None/>
            </a:pPr>
            <a:r>
              <a:rPr b="1" lang="en-US" sz="4000">
                <a:solidFill>
                  <a:schemeClr val="lt1"/>
                </a:solidFill>
                <a:latin typeface="Montserrat"/>
                <a:ea typeface="Montserrat"/>
                <a:cs typeface="Montserrat"/>
                <a:sym typeface="Montserrat"/>
              </a:rPr>
              <a:t>					    		P (x)</a:t>
            </a:r>
            <a:endParaRPr b="1" sz="4000">
              <a:solidFill>
                <a:schemeClr val="lt1"/>
              </a:solidFill>
              <a:latin typeface="Montserrat"/>
              <a:ea typeface="Montserrat"/>
              <a:cs typeface="Montserrat"/>
              <a:sym typeface="Montserrat"/>
            </a:endParaRPr>
          </a:p>
        </p:txBody>
      </p:sp>
      <p:sp>
        <p:nvSpPr>
          <p:cNvPr id="431" name="Google Shape;431;p31"/>
          <p:cNvSpPr txBox="1"/>
          <p:nvPr/>
        </p:nvSpPr>
        <p:spPr>
          <a:xfrm>
            <a:off x="2654977" y="5891225"/>
            <a:ext cx="3839700" cy="3849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500">
                <a:solidFill>
                  <a:srgbClr val="FFFFFF"/>
                </a:solidFill>
                <a:latin typeface="Montserrat"/>
                <a:ea typeface="Montserrat"/>
                <a:cs typeface="Montserrat"/>
                <a:sym typeface="Montserrat"/>
              </a:rPr>
              <a:t>Posterior Probability</a:t>
            </a:r>
            <a:endParaRPr sz="2500">
              <a:solidFill>
                <a:srgbClr val="FFFFFF"/>
              </a:solidFill>
              <a:latin typeface="Montserrat"/>
              <a:ea typeface="Montserrat"/>
              <a:cs typeface="Montserrat"/>
              <a:sym typeface="Montserrat"/>
            </a:endParaRPr>
          </a:p>
        </p:txBody>
      </p:sp>
      <p:sp>
        <p:nvSpPr>
          <p:cNvPr id="432" name="Google Shape;432;p31"/>
          <p:cNvSpPr txBox="1"/>
          <p:nvPr/>
        </p:nvSpPr>
        <p:spPr>
          <a:xfrm>
            <a:off x="9729177" y="7133800"/>
            <a:ext cx="3839700" cy="3849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500">
                <a:solidFill>
                  <a:srgbClr val="FFFFFF"/>
                </a:solidFill>
                <a:latin typeface="Montserrat"/>
                <a:ea typeface="Montserrat"/>
                <a:cs typeface="Montserrat"/>
                <a:sym typeface="Montserrat"/>
              </a:rPr>
              <a:t>Predictor Probability</a:t>
            </a:r>
            <a:endParaRPr sz="2500">
              <a:solidFill>
                <a:srgbClr val="FFFFFF"/>
              </a:solidFill>
              <a:latin typeface="Montserrat"/>
              <a:ea typeface="Montserrat"/>
              <a:cs typeface="Montserrat"/>
              <a:sym typeface="Montserrat"/>
            </a:endParaRPr>
          </a:p>
        </p:txBody>
      </p:sp>
      <p:sp>
        <p:nvSpPr>
          <p:cNvPr id="433" name="Google Shape;433;p31"/>
          <p:cNvSpPr txBox="1"/>
          <p:nvPr/>
        </p:nvSpPr>
        <p:spPr>
          <a:xfrm>
            <a:off x="11005052" y="4407600"/>
            <a:ext cx="3839700" cy="3849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500">
                <a:solidFill>
                  <a:srgbClr val="FFFFFF"/>
                </a:solidFill>
                <a:latin typeface="Montserrat"/>
                <a:ea typeface="Montserrat"/>
                <a:cs typeface="Montserrat"/>
                <a:sym typeface="Montserrat"/>
              </a:rPr>
              <a:t>Class Prior Probability</a:t>
            </a:r>
            <a:endParaRPr sz="2500">
              <a:solidFill>
                <a:srgbClr val="FFFFFF"/>
              </a:solidFill>
              <a:latin typeface="Montserrat"/>
              <a:ea typeface="Montserrat"/>
              <a:cs typeface="Montserrat"/>
              <a:sym typeface="Montserrat"/>
            </a:endParaRPr>
          </a:p>
        </p:txBody>
      </p:sp>
      <p:sp>
        <p:nvSpPr>
          <p:cNvPr id="434" name="Google Shape;434;p31"/>
          <p:cNvSpPr txBox="1"/>
          <p:nvPr/>
        </p:nvSpPr>
        <p:spPr>
          <a:xfrm>
            <a:off x="6494676" y="4407600"/>
            <a:ext cx="1963800" cy="3849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500">
                <a:solidFill>
                  <a:srgbClr val="FFFFFF"/>
                </a:solidFill>
                <a:latin typeface="Montserrat"/>
                <a:ea typeface="Montserrat"/>
                <a:cs typeface="Montserrat"/>
                <a:sym typeface="Montserrat"/>
              </a:rPr>
              <a:t>Likelihood</a:t>
            </a:r>
            <a:endParaRPr sz="2500">
              <a:solidFill>
                <a:srgbClr val="FFFFFF"/>
              </a:solidFill>
              <a:latin typeface="Montserrat"/>
              <a:ea typeface="Montserrat"/>
              <a:cs typeface="Montserrat"/>
              <a:sym typeface="Montserrat"/>
            </a:endParaRPr>
          </a:p>
        </p:txBody>
      </p:sp>
      <p:cxnSp>
        <p:nvCxnSpPr>
          <p:cNvPr id="435" name="Google Shape;435;p31"/>
          <p:cNvCxnSpPr>
            <a:stCxn id="431" idx="0"/>
          </p:cNvCxnSpPr>
          <p:nvPr/>
        </p:nvCxnSpPr>
        <p:spPr>
          <a:xfrm flipH="1" rot="10800000">
            <a:off x="4574827" y="5405525"/>
            <a:ext cx="733200" cy="485700"/>
          </a:xfrm>
          <a:prstGeom prst="straightConnector1">
            <a:avLst/>
          </a:prstGeom>
          <a:noFill/>
          <a:ln cap="flat" cmpd="sng" w="38100">
            <a:solidFill>
              <a:schemeClr val="accent1"/>
            </a:solidFill>
            <a:prstDash val="solid"/>
            <a:round/>
            <a:headEnd len="med" w="med" type="none"/>
            <a:tailEnd len="med" w="med" type="triangle"/>
          </a:ln>
        </p:spPr>
      </p:cxnSp>
      <p:cxnSp>
        <p:nvCxnSpPr>
          <p:cNvPr id="436" name="Google Shape;436;p31"/>
          <p:cNvCxnSpPr/>
          <p:nvPr/>
        </p:nvCxnSpPr>
        <p:spPr>
          <a:xfrm>
            <a:off x="8171902" y="4537400"/>
            <a:ext cx="565800" cy="502200"/>
          </a:xfrm>
          <a:prstGeom prst="straightConnector1">
            <a:avLst/>
          </a:prstGeom>
          <a:noFill/>
          <a:ln cap="flat" cmpd="sng" w="38100">
            <a:solidFill>
              <a:schemeClr val="accent1"/>
            </a:solidFill>
            <a:prstDash val="solid"/>
            <a:round/>
            <a:headEnd len="med" w="med" type="none"/>
            <a:tailEnd len="med" w="med" type="triangle"/>
          </a:ln>
        </p:spPr>
      </p:cxnSp>
      <p:cxnSp>
        <p:nvCxnSpPr>
          <p:cNvPr id="437" name="Google Shape;437;p31"/>
          <p:cNvCxnSpPr/>
          <p:nvPr/>
        </p:nvCxnSpPr>
        <p:spPr>
          <a:xfrm>
            <a:off x="10271852" y="6579150"/>
            <a:ext cx="497100" cy="597300"/>
          </a:xfrm>
          <a:prstGeom prst="straightConnector1">
            <a:avLst/>
          </a:prstGeom>
          <a:noFill/>
          <a:ln cap="flat" cmpd="sng" w="38100">
            <a:solidFill>
              <a:schemeClr val="accent1"/>
            </a:solidFill>
            <a:prstDash val="solid"/>
            <a:round/>
            <a:headEnd len="med" w="med" type="none"/>
            <a:tailEnd len="med" w="med" type="triangle"/>
          </a:ln>
        </p:spPr>
      </p:cxnSp>
      <p:cxnSp>
        <p:nvCxnSpPr>
          <p:cNvPr id="438" name="Google Shape;438;p31"/>
          <p:cNvCxnSpPr/>
          <p:nvPr/>
        </p:nvCxnSpPr>
        <p:spPr>
          <a:xfrm flipH="1">
            <a:off x="11226150" y="4842700"/>
            <a:ext cx="882300" cy="501300"/>
          </a:xfrm>
          <a:prstGeom prst="straightConnector1">
            <a:avLst/>
          </a:prstGeom>
          <a:noFill/>
          <a:ln cap="flat" cmpd="sng" w="38100">
            <a:solidFill>
              <a:schemeClr val="accent1"/>
            </a:solidFill>
            <a:prstDash val="solid"/>
            <a:round/>
            <a:headEnd len="med" w="med" type="none"/>
            <a:tailEnd len="med" w="med" type="triangle"/>
          </a:ln>
        </p:spPr>
      </p:cxnSp>
      <p:sp>
        <p:nvSpPr>
          <p:cNvPr id="439" name="Google Shape;439;p31"/>
          <p:cNvSpPr txBox="1"/>
          <p:nvPr/>
        </p:nvSpPr>
        <p:spPr>
          <a:xfrm>
            <a:off x="275524" y="9258425"/>
            <a:ext cx="6081300" cy="9234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500">
                <a:solidFill>
                  <a:srgbClr val="FFFFFF"/>
                </a:solidFill>
                <a:latin typeface="Montserrat"/>
                <a:ea typeface="Montserrat"/>
                <a:cs typeface="Montserrat"/>
                <a:sym typeface="Montserrat"/>
              </a:rPr>
              <a:t>C = class or target</a:t>
            </a:r>
            <a:endParaRPr sz="2500">
              <a:solidFill>
                <a:srgbClr val="FFFFFF"/>
              </a:solidFill>
              <a:latin typeface="Montserrat"/>
              <a:ea typeface="Montserrat"/>
              <a:cs typeface="Montserrat"/>
              <a:sym typeface="Montserrat"/>
            </a:endParaRPr>
          </a:p>
          <a:p>
            <a:pPr indent="0" lvl="0" marL="0" marR="0" rtl="0" algn="l">
              <a:lnSpc>
                <a:spcPct val="140000"/>
              </a:lnSpc>
              <a:spcBef>
                <a:spcPts val="0"/>
              </a:spcBef>
              <a:spcAft>
                <a:spcPts val="0"/>
              </a:spcAft>
              <a:buNone/>
            </a:pPr>
            <a:r>
              <a:rPr lang="en-US" sz="2500">
                <a:solidFill>
                  <a:srgbClr val="FFFFFF"/>
                </a:solidFill>
                <a:latin typeface="Montserrat"/>
                <a:ea typeface="Montserrat"/>
                <a:cs typeface="Montserrat"/>
                <a:sym typeface="Montserrat"/>
              </a:rPr>
              <a:t>X = predictor or attributes</a:t>
            </a:r>
            <a:endParaRPr sz="2500">
              <a:solidFill>
                <a:srgbClr val="FFFFFF"/>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3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3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3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3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443" name="Shape 443"/>
        <p:cNvGrpSpPr/>
        <p:nvPr/>
      </p:nvGrpSpPr>
      <p:grpSpPr>
        <a:xfrm>
          <a:off x="0" y="0"/>
          <a:ext cx="0" cy="0"/>
          <a:chOff x="0" y="0"/>
          <a:chExt cx="0" cy="0"/>
        </a:xfrm>
      </p:grpSpPr>
      <p:sp>
        <p:nvSpPr>
          <p:cNvPr id="444" name="Google Shape;444;p32"/>
          <p:cNvSpPr/>
          <p:nvPr/>
        </p:nvSpPr>
        <p:spPr>
          <a:xfrm>
            <a:off x="0" y="34290"/>
            <a:ext cx="18288000" cy="10433685"/>
          </a:xfrm>
          <a:custGeom>
            <a:rect b="b" l="l" r="r" t="t"/>
            <a:pathLst>
              <a:path extrusionOk="0" h="10433685" w="18288000">
                <a:moveTo>
                  <a:pt x="0" y="0"/>
                </a:moveTo>
                <a:lnTo>
                  <a:pt x="18288000" y="0"/>
                </a:lnTo>
                <a:lnTo>
                  <a:pt x="18288000" y="10433685"/>
                </a:lnTo>
                <a:lnTo>
                  <a:pt x="0" y="10433685"/>
                </a:lnTo>
                <a:lnTo>
                  <a:pt x="0" y="0"/>
                </a:lnTo>
                <a:close/>
              </a:path>
            </a:pathLst>
          </a:custGeom>
          <a:blipFill rotWithShape="1">
            <a:blip r:embed="rId3">
              <a:alphaModFix/>
            </a:blip>
            <a:stretch>
              <a:fillRect b="-36769" l="0" r="0" t="-38499"/>
            </a:stretch>
          </a:blipFill>
          <a:ln>
            <a:noFill/>
          </a:ln>
        </p:spPr>
      </p:sp>
      <p:sp>
        <p:nvSpPr>
          <p:cNvPr id="445" name="Google Shape;445;p32"/>
          <p:cNvSpPr/>
          <p:nvPr/>
        </p:nvSpPr>
        <p:spPr>
          <a:xfrm>
            <a:off x="11298243" y="2728797"/>
            <a:ext cx="8183468" cy="9194908"/>
          </a:xfrm>
          <a:custGeom>
            <a:rect b="b" l="l" r="r" t="t"/>
            <a:pathLst>
              <a:path extrusionOk="0" h="9194908" w="8183468">
                <a:moveTo>
                  <a:pt x="0" y="0"/>
                </a:moveTo>
                <a:lnTo>
                  <a:pt x="8183468" y="0"/>
                </a:lnTo>
                <a:lnTo>
                  <a:pt x="8183468" y="9194908"/>
                </a:lnTo>
                <a:lnTo>
                  <a:pt x="0" y="9194908"/>
                </a:lnTo>
                <a:lnTo>
                  <a:pt x="0" y="0"/>
                </a:lnTo>
                <a:close/>
              </a:path>
            </a:pathLst>
          </a:custGeom>
          <a:blipFill rotWithShape="1">
            <a:blip r:embed="rId4">
              <a:alphaModFix/>
            </a:blip>
            <a:stretch>
              <a:fillRect b="0" l="0" r="0" t="0"/>
            </a:stretch>
          </a:blipFill>
          <a:ln>
            <a:noFill/>
          </a:ln>
        </p:spPr>
      </p:sp>
      <p:sp>
        <p:nvSpPr>
          <p:cNvPr id="446" name="Google Shape;446;p32"/>
          <p:cNvSpPr/>
          <p:nvPr/>
        </p:nvSpPr>
        <p:spPr>
          <a:xfrm>
            <a:off x="-5528499" y="-4940035"/>
            <a:ext cx="8183468" cy="9194908"/>
          </a:xfrm>
          <a:custGeom>
            <a:rect b="b" l="l" r="r" t="t"/>
            <a:pathLst>
              <a:path extrusionOk="0" h="9194908" w="8183468">
                <a:moveTo>
                  <a:pt x="0" y="0"/>
                </a:moveTo>
                <a:lnTo>
                  <a:pt x="8183468" y="0"/>
                </a:lnTo>
                <a:lnTo>
                  <a:pt x="8183468" y="9194908"/>
                </a:lnTo>
                <a:lnTo>
                  <a:pt x="0" y="9194908"/>
                </a:lnTo>
                <a:lnTo>
                  <a:pt x="0" y="0"/>
                </a:lnTo>
                <a:close/>
              </a:path>
            </a:pathLst>
          </a:custGeom>
          <a:blipFill rotWithShape="1">
            <a:blip r:embed="rId4">
              <a:alphaModFix/>
            </a:blip>
            <a:stretch>
              <a:fillRect b="0" l="0" r="0" t="0"/>
            </a:stretch>
          </a:blipFill>
          <a:ln>
            <a:noFill/>
          </a:ln>
        </p:spPr>
      </p:sp>
      <p:sp>
        <p:nvSpPr>
          <p:cNvPr id="447" name="Google Shape;447;p32"/>
          <p:cNvSpPr/>
          <p:nvPr/>
        </p:nvSpPr>
        <p:spPr>
          <a:xfrm>
            <a:off x="13945025" y="-130238"/>
            <a:ext cx="5536686" cy="1806344"/>
          </a:xfrm>
          <a:custGeom>
            <a:rect b="b" l="l" r="r" t="t"/>
            <a:pathLst>
              <a:path extrusionOk="0" h="1806344" w="5536686">
                <a:moveTo>
                  <a:pt x="0" y="0"/>
                </a:moveTo>
                <a:lnTo>
                  <a:pt x="5536686" y="0"/>
                </a:lnTo>
                <a:lnTo>
                  <a:pt x="5536686" y="1806344"/>
                </a:lnTo>
                <a:lnTo>
                  <a:pt x="0" y="1806344"/>
                </a:lnTo>
                <a:lnTo>
                  <a:pt x="0" y="0"/>
                </a:lnTo>
                <a:close/>
              </a:path>
            </a:pathLst>
          </a:custGeom>
          <a:blipFill rotWithShape="1">
            <a:blip r:embed="rId5">
              <a:alphaModFix/>
            </a:blip>
            <a:stretch>
              <a:fillRect b="0" l="0" r="0" t="0"/>
            </a:stretch>
          </a:blipFill>
          <a:ln>
            <a:noFill/>
          </a:ln>
        </p:spPr>
      </p:sp>
      <p:sp>
        <p:nvSpPr>
          <p:cNvPr id="448" name="Google Shape;448;p32"/>
          <p:cNvSpPr/>
          <p:nvPr/>
        </p:nvSpPr>
        <p:spPr>
          <a:xfrm rot="10800000">
            <a:off x="11651735" y="1676106"/>
            <a:ext cx="5536686" cy="1806344"/>
          </a:xfrm>
          <a:custGeom>
            <a:rect b="b" l="l" r="r" t="t"/>
            <a:pathLst>
              <a:path extrusionOk="0" h="1806344" w="5536686">
                <a:moveTo>
                  <a:pt x="0" y="0"/>
                </a:moveTo>
                <a:lnTo>
                  <a:pt x="5536686" y="0"/>
                </a:lnTo>
                <a:lnTo>
                  <a:pt x="5536686" y="1806344"/>
                </a:lnTo>
                <a:lnTo>
                  <a:pt x="0" y="1806344"/>
                </a:lnTo>
                <a:lnTo>
                  <a:pt x="0" y="0"/>
                </a:lnTo>
                <a:close/>
              </a:path>
            </a:pathLst>
          </a:custGeom>
          <a:blipFill rotWithShape="1">
            <a:blip r:embed="rId5">
              <a:alphaModFix/>
            </a:blip>
            <a:stretch>
              <a:fillRect b="0" l="0" r="0" t="0"/>
            </a:stretch>
          </a:blipFill>
          <a:ln>
            <a:noFill/>
          </a:ln>
        </p:spPr>
      </p:sp>
      <p:sp>
        <p:nvSpPr>
          <p:cNvPr id="449" name="Google Shape;449;p32"/>
          <p:cNvSpPr txBox="1"/>
          <p:nvPr/>
        </p:nvSpPr>
        <p:spPr>
          <a:xfrm>
            <a:off x="1028700" y="1483900"/>
            <a:ext cx="13132500" cy="1108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7200">
                <a:solidFill>
                  <a:srgbClr val="FFFFFF"/>
                </a:solidFill>
                <a:latin typeface="Dela Gothic One"/>
                <a:ea typeface="Dela Gothic One"/>
                <a:cs typeface="Dela Gothic One"/>
                <a:sym typeface="Dela Gothic One"/>
              </a:rPr>
              <a:t>Naive Bayes Classifier</a:t>
            </a:r>
            <a:endParaRPr/>
          </a:p>
        </p:txBody>
      </p:sp>
      <p:sp>
        <p:nvSpPr>
          <p:cNvPr id="450" name="Google Shape;450;p32"/>
          <p:cNvSpPr/>
          <p:nvPr/>
        </p:nvSpPr>
        <p:spPr>
          <a:xfrm>
            <a:off x="-1057947" y="560519"/>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451" name="Google Shape;451;p32"/>
          <p:cNvSpPr/>
          <p:nvPr/>
        </p:nvSpPr>
        <p:spPr>
          <a:xfrm>
            <a:off x="14161118" y="8790119"/>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452" name="Google Shape;452;p32"/>
          <p:cNvSpPr/>
          <p:nvPr/>
        </p:nvSpPr>
        <p:spPr>
          <a:xfrm rot="10800000">
            <a:off x="14161118" y="8322056"/>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453" name="Google Shape;453;p32"/>
          <p:cNvSpPr txBox="1"/>
          <p:nvPr/>
        </p:nvSpPr>
        <p:spPr>
          <a:xfrm>
            <a:off x="3958050" y="4352325"/>
            <a:ext cx="10371900" cy="6156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4000">
                <a:solidFill>
                  <a:srgbClr val="FFFFFF"/>
                </a:solidFill>
                <a:latin typeface="Montserrat"/>
                <a:ea typeface="Montserrat"/>
                <a:cs typeface="Montserrat"/>
                <a:sym typeface="Montserrat"/>
              </a:rPr>
              <a:t>P (x|c) = P(x</a:t>
            </a:r>
            <a:r>
              <a:rPr b="1" baseline="-25000" lang="en-US" sz="4000">
                <a:solidFill>
                  <a:srgbClr val="FFFFFF"/>
                </a:solidFill>
                <a:latin typeface="Montserrat"/>
                <a:ea typeface="Montserrat"/>
                <a:cs typeface="Montserrat"/>
                <a:sym typeface="Montserrat"/>
              </a:rPr>
              <a:t>1</a:t>
            </a:r>
            <a:r>
              <a:rPr b="1" lang="en-US" sz="4000">
                <a:solidFill>
                  <a:srgbClr val="FFFFFF"/>
                </a:solidFill>
                <a:latin typeface="Montserrat"/>
                <a:ea typeface="Montserrat"/>
                <a:cs typeface="Montserrat"/>
                <a:sym typeface="Montserrat"/>
              </a:rPr>
              <a:t>|c) * </a:t>
            </a:r>
            <a:r>
              <a:rPr b="1" lang="en-US" sz="4000">
                <a:solidFill>
                  <a:schemeClr val="lt1"/>
                </a:solidFill>
                <a:latin typeface="Montserrat"/>
                <a:ea typeface="Montserrat"/>
                <a:cs typeface="Montserrat"/>
                <a:sym typeface="Montserrat"/>
              </a:rPr>
              <a:t>P(x</a:t>
            </a:r>
            <a:r>
              <a:rPr b="1" baseline="-25000" lang="en-US" sz="4000">
                <a:solidFill>
                  <a:schemeClr val="lt1"/>
                </a:solidFill>
                <a:latin typeface="Montserrat"/>
                <a:ea typeface="Montserrat"/>
                <a:cs typeface="Montserrat"/>
                <a:sym typeface="Montserrat"/>
              </a:rPr>
              <a:t>2</a:t>
            </a:r>
            <a:r>
              <a:rPr b="1" lang="en-US" sz="4000">
                <a:solidFill>
                  <a:schemeClr val="lt1"/>
                </a:solidFill>
                <a:latin typeface="Montserrat"/>
                <a:ea typeface="Montserrat"/>
                <a:cs typeface="Montserrat"/>
                <a:sym typeface="Montserrat"/>
              </a:rPr>
              <a:t>|c) * … * P(x</a:t>
            </a:r>
            <a:r>
              <a:rPr b="1" baseline="-25000" lang="en-US" sz="4000">
                <a:solidFill>
                  <a:schemeClr val="lt1"/>
                </a:solidFill>
                <a:latin typeface="Montserrat"/>
                <a:ea typeface="Montserrat"/>
                <a:cs typeface="Montserrat"/>
                <a:sym typeface="Montserrat"/>
              </a:rPr>
              <a:t>n</a:t>
            </a:r>
            <a:r>
              <a:rPr b="1" lang="en-US" sz="4000">
                <a:solidFill>
                  <a:schemeClr val="lt1"/>
                </a:solidFill>
                <a:latin typeface="Montserrat"/>
                <a:ea typeface="Montserrat"/>
                <a:cs typeface="Montserrat"/>
                <a:sym typeface="Montserrat"/>
              </a:rPr>
              <a:t>|c)</a:t>
            </a:r>
            <a:endParaRPr b="1" sz="4000">
              <a:solidFill>
                <a:schemeClr val="lt1"/>
              </a:solidFill>
              <a:latin typeface="Montserrat"/>
              <a:ea typeface="Montserrat"/>
              <a:cs typeface="Montserrat"/>
              <a:sym typeface="Montserrat"/>
            </a:endParaRPr>
          </a:p>
        </p:txBody>
      </p:sp>
      <p:sp>
        <p:nvSpPr>
          <p:cNvPr id="454" name="Google Shape;454;p32"/>
          <p:cNvSpPr txBox="1"/>
          <p:nvPr/>
        </p:nvSpPr>
        <p:spPr>
          <a:xfrm>
            <a:off x="275524" y="9258425"/>
            <a:ext cx="6081300" cy="9234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500">
                <a:solidFill>
                  <a:srgbClr val="FFFFFF"/>
                </a:solidFill>
                <a:latin typeface="Montserrat"/>
                <a:ea typeface="Montserrat"/>
                <a:cs typeface="Montserrat"/>
                <a:sym typeface="Montserrat"/>
              </a:rPr>
              <a:t>C = class or target</a:t>
            </a:r>
            <a:endParaRPr sz="2500">
              <a:solidFill>
                <a:srgbClr val="FFFFFF"/>
              </a:solidFill>
              <a:latin typeface="Montserrat"/>
              <a:ea typeface="Montserrat"/>
              <a:cs typeface="Montserrat"/>
              <a:sym typeface="Montserrat"/>
            </a:endParaRPr>
          </a:p>
          <a:p>
            <a:pPr indent="0" lvl="0" marL="0" marR="0" rtl="0" algn="l">
              <a:lnSpc>
                <a:spcPct val="140000"/>
              </a:lnSpc>
              <a:spcBef>
                <a:spcPts val="0"/>
              </a:spcBef>
              <a:spcAft>
                <a:spcPts val="0"/>
              </a:spcAft>
              <a:buNone/>
            </a:pPr>
            <a:r>
              <a:rPr lang="en-US" sz="2500">
                <a:solidFill>
                  <a:srgbClr val="FFFFFF"/>
                </a:solidFill>
                <a:latin typeface="Montserrat"/>
                <a:ea typeface="Montserrat"/>
                <a:cs typeface="Montserrat"/>
                <a:sym typeface="Montserrat"/>
              </a:rPr>
              <a:t>X = predictor or attributes</a:t>
            </a:r>
            <a:endParaRPr sz="2500">
              <a:solidFill>
                <a:srgbClr val="FFFFFF"/>
              </a:solidFill>
              <a:latin typeface="Montserrat"/>
              <a:ea typeface="Montserrat"/>
              <a:cs typeface="Montserrat"/>
              <a:sym typeface="Montserrat"/>
            </a:endParaRPr>
          </a:p>
        </p:txBody>
      </p:sp>
      <p:sp>
        <p:nvSpPr>
          <p:cNvPr id="455" name="Google Shape;455;p32"/>
          <p:cNvSpPr txBox="1"/>
          <p:nvPr/>
        </p:nvSpPr>
        <p:spPr>
          <a:xfrm>
            <a:off x="3353550" y="6121075"/>
            <a:ext cx="11580900" cy="198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3000">
                <a:solidFill>
                  <a:schemeClr val="lt1"/>
                </a:solidFill>
              </a:rPr>
              <a:t>This is where the independence assumption comes into play. </a:t>
            </a:r>
            <a:endParaRPr b="1" sz="3000">
              <a:solidFill>
                <a:schemeClr val="lt1"/>
              </a:solidFill>
            </a:endParaRPr>
          </a:p>
          <a:p>
            <a:pPr indent="0" lvl="0" marL="0" rtl="0" algn="ctr">
              <a:spcBef>
                <a:spcPts val="0"/>
              </a:spcBef>
              <a:spcAft>
                <a:spcPts val="0"/>
              </a:spcAft>
              <a:buNone/>
            </a:pPr>
            <a:r>
              <a:t/>
            </a:r>
            <a:endParaRPr sz="3000">
              <a:solidFill>
                <a:schemeClr val="lt1"/>
              </a:solidFill>
            </a:endParaRPr>
          </a:p>
          <a:p>
            <a:pPr indent="0" lvl="0" marL="0" rtl="0" algn="ctr">
              <a:spcBef>
                <a:spcPts val="0"/>
              </a:spcBef>
              <a:spcAft>
                <a:spcPts val="0"/>
              </a:spcAft>
              <a:buNone/>
            </a:pPr>
            <a:r>
              <a:rPr lang="en-US" sz="3000">
                <a:solidFill>
                  <a:schemeClr val="lt1"/>
                </a:solidFill>
              </a:rPr>
              <a:t>Keeping with our spam emails example, </a:t>
            </a:r>
            <a:r>
              <a:rPr b="1" i="1" lang="en-US" sz="3000">
                <a:solidFill>
                  <a:schemeClr val="lt1"/>
                </a:solidFill>
              </a:rPr>
              <a:t>x</a:t>
            </a:r>
            <a:r>
              <a:rPr i="1" lang="en-US" sz="3000">
                <a:solidFill>
                  <a:schemeClr val="lt1"/>
                </a:solidFill>
              </a:rPr>
              <a:t> </a:t>
            </a:r>
            <a:r>
              <a:rPr lang="en-US" sz="3000">
                <a:solidFill>
                  <a:schemeClr val="lt1"/>
                </a:solidFill>
              </a:rPr>
              <a:t>is made up of multiple words, like “win big money”. </a:t>
            </a:r>
            <a:r>
              <a:rPr i="1" lang="en-US" sz="3000">
                <a:solidFill>
                  <a:schemeClr val="lt1"/>
                </a:solidFill>
              </a:rPr>
              <a:t>x1 = win, x2 = big, x3 = money</a:t>
            </a:r>
            <a:r>
              <a:rPr lang="en-US" sz="3000">
                <a:solidFill>
                  <a:schemeClr val="lt1"/>
                </a:solidFill>
              </a:rPr>
              <a:t>. </a:t>
            </a:r>
            <a:endParaRPr sz="3000">
              <a:solidFill>
                <a:schemeClr val="lt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459" name="Shape 459"/>
        <p:cNvGrpSpPr/>
        <p:nvPr/>
      </p:nvGrpSpPr>
      <p:grpSpPr>
        <a:xfrm>
          <a:off x="0" y="0"/>
          <a:ext cx="0" cy="0"/>
          <a:chOff x="0" y="0"/>
          <a:chExt cx="0" cy="0"/>
        </a:xfrm>
      </p:grpSpPr>
      <p:sp>
        <p:nvSpPr>
          <p:cNvPr id="460" name="Google Shape;460;p33"/>
          <p:cNvSpPr/>
          <p:nvPr/>
        </p:nvSpPr>
        <p:spPr>
          <a:xfrm>
            <a:off x="0" y="34290"/>
            <a:ext cx="18288000" cy="10433685"/>
          </a:xfrm>
          <a:custGeom>
            <a:rect b="b" l="l" r="r" t="t"/>
            <a:pathLst>
              <a:path extrusionOk="0" h="10433685" w="18288000">
                <a:moveTo>
                  <a:pt x="0" y="0"/>
                </a:moveTo>
                <a:lnTo>
                  <a:pt x="18288000" y="0"/>
                </a:lnTo>
                <a:lnTo>
                  <a:pt x="18288000" y="10433685"/>
                </a:lnTo>
                <a:lnTo>
                  <a:pt x="0" y="10433685"/>
                </a:lnTo>
                <a:lnTo>
                  <a:pt x="0" y="0"/>
                </a:lnTo>
                <a:close/>
              </a:path>
            </a:pathLst>
          </a:custGeom>
          <a:blipFill rotWithShape="1">
            <a:blip r:embed="rId3">
              <a:alphaModFix/>
            </a:blip>
            <a:stretch>
              <a:fillRect b="-36769" l="0" r="0" t="-38499"/>
            </a:stretch>
          </a:blipFill>
          <a:ln>
            <a:noFill/>
          </a:ln>
        </p:spPr>
      </p:sp>
      <p:sp>
        <p:nvSpPr>
          <p:cNvPr id="461" name="Google Shape;461;p33"/>
          <p:cNvSpPr/>
          <p:nvPr/>
        </p:nvSpPr>
        <p:spPr>
          <a:xfrm>
            <a:off x="11298243" y="2728797"/>
            <a:ext cx="8183468" cy="9194908"/>
          </a:xfrm>
          <a:custGeom>
            <a:rect b="b" l="l" r="r" t="t"/>
            <a:pathLst>
              <a:path extrusionOk="0" h="9194908" w="8183468">
                <a:moveTo>
                  <a:pt x="0" y="0"/>
                </a:moveTo>
                <a:lnTo>
                  <a:pt x="8183468" y="0"/>
                </a:lnTo>
                <a:lnTo>
                  <a:pt x="8183468" y="9194908"/>
                </a:lnTo>
                <a:lnTo>
                  <a:pt x="0" y="9194908"/>
                </a:lnTo>
                <a:lnTo>
                  <a:pt x="0" y="0"/>
                </a:lnTo>
                <a:close/>
              </a:path>
            </a:pathLst>
          </a:custGeom>
          <a:blipFill rotWithShape="1">
            <a:blip r:embed="rId4">
              <a:alphaModFix/>
            </a:blip>
            <a:stretch>
              <a:fillRect b="0" l="0" r="0" t="0"/>
            </a:stretch>
          </a:blipFill>
          <a:ln>
            <a:noFill/>
          </a:ln>
        </p:spPr>
      </p:sp>
      <p:sp>
        <p:nvSpPr>
          <p:cNvPr id="462" name="Google Shape;462;p33"/>
          <p:cNvSpPr/>
          <p:nvPr/>
        </p:nvSpPr>
        <p:spPr>
          <a:xfrm>
            <a:off x="-5528499" y="-4940035"/>
            <a:ext cx="8183468" cy="9194908"/>
          </a:xfrm>
          <a:custGeom>
            <a:rect b="b" l="l" r="r" t="t"/>
            <a:pathLst>
              <a:path extrusionOk="0" h="9194908" w="8183468">
                <a:moveTo>
                  <a:pt x="0" y="0"/>
                </a:moveTo>
                <a:lnTo>
                  <a:pt x="8183468" y="0"/>
                </a:lnTo>
                <a:lnTo>
                  <a:pt x="8183468" y="9194908"/>
                </a:lnTo>
                <a:lnTo>
                  <a:pt x="0" y="9194908"/>
                </a:lnTo>
                <a:lnTo>
                  <a:pt x="0" y="0"/>
                </a:lnTo>
                <a:close/>
              </a:path>
            </a:pathLst>
          </a:custGeom>
          <a:blipFill rotWithShape="1">
            <a:blip r:embed="rId4">
              <a:alphaModFix/>
            </a:blip>
            <a:stretch>
              <a:fillRect b="0" l="0" r="0" t="0"/>
            </a:stretch>
          </a:blipFill>
          <a:ln>
            <a:noFill/>
          </a:ln>
        </p:spPr>
      </p:sp>
      <p:sp>
        <p:nvSpPr>
          <p:cNvPr id="463" name="Google Shape;463;p33"/>
          <p:cNvSpPr/>
          <p:nvPr/>
        </p:nvSpPr>
        <p:spPr>
          <a:xfrm>
            <a:off x="13945025" y="-130238"/>
            <a:ext cx="5536686" cy="1806344"/>
          </a:xfrm>
          <a:custGeom>
            <a:rect b="b" l="l" r="r" t="t"/>
            <a:pathLst>
              <a:path extrusionOk="0" h="1806344" w="5536686">
                <a:moveTo>
                  <a:pt x="0" y="0"/>
                </a:moveTo>
                <a:lnTo>
                  <a:pt x="5536686" y="0"/>
                </a:lnTo>
                <a:lnTo>
                  <a:pt x="5536686" y="1806344"/>
                </a:lnTo>
                <a:lnTo>
                  <a:pt x="0" y="1806344"/>
                </a:lnTo>
                <a:lnTo>
                  <a:pt x="0" y="0"/>
                </a:lnTo>
                <a:close/>
              </a:path>
            </a:pathLst>
          </a:custGeom>
          <a:blipFill rotWithShape="1">
            <a:blip r:embed="rId5">
              <a:alphaModFix/>
            </a:blip>
            <a:stretch>
              <a:fillRect b="0" l="0" r="0" t="0"/>
            </a:stretch>
          </a:blipFill>
          <a:ln>
            <a:noFill/>
          </a:ln>
        </p:spPr>
      </p:sp>
      <p:sp>
        <p:nvSpPr>
          <p:cNvPr id="464" name="Google Shape;464;p33"/>
          <p:cNvSpPr txBox="1"/>
          <p:nvPr/>
        </p:nvSpPr>
        <p:spPr>
          <a:xfrm>
            <a:off x="1028625" y="1676100"/>
            <a:ext cx="13132500" cy="1108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7200">
                <a:solidFill>
                  <a:srgbClr val="FFFFFF"/>
                </a:solidFill>
                <a:latin typeface="Dela Gothic One"/>
                <a:ea typeface="Dela Gothic One"/>
                <a:cs typeface="Dela Gothic One"/>
                <a:sym typeface="Dela Gothic One"/>
              </a:rPr>
              <a:t>Naive Bayes Classifier</a:t>
            </a:r>
            <a:endParaRPr/>
          </a:p>
        </p:txBody>
      </p:sp>
      <p:sp>
        <p:nvSpPr>
          <p:cNvPr id="465" name="Google Shape;465;p33"/>
          <p:cNvSpPr/>
          <p:nvPr/>
        </p:nvSpPr>
        <p:spPr>
          <a:xfrm>
            <a:off x="15240618" y="8737394"/>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466" name="Google Shape;466;p33"/>
          <p:cNvSpPr/>
          <p:nvPr/>
        </p:nvSpPr>
        <p:spPr>
          <a:xfrm rot="10800000">
            <a:off x="15240618" y="8737394"/>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467" name="Google Shape;467;p33"/>
          <p:cNvSpPr txBox="1"/>
          <p:nvPr/>
        </p:nvSpPr>
        <p:spPr>
          <a:xfrm>
            <a:off x="3133725" y="4254875"/>
            <a:ext cx="11027400" cy="923400"/>
          </a:xfrm>
          <a:prstGeom prst="rect">
            <a:avLst/>
          </a:prstGeom>
          <a:noFill/>
          <a:ln>
            <a:noFill/>
          </a:ln>
        </p:spPr>
        <p:txBody>
          <a:bodyPr anchorCtr="0" anchor="t" bIns="0" lIns="0" spcFirstLastPara="1" rIns="0" wrap="square" tIns="0">
            <a:spAutoFit/>
          </a:bodyPr>
          <a:lstStyle/>
          <a:p>
            <a:pPr indent="-387350" lvl="0" marL="457200" marR="0" rtl="0" algn="l">
              <a:lnSpc>
                <a:spcPct val="140000"/>
              </a:lnSpc>
              <a:spcBef>
                <a:spcPts val="0"/>
              </a:spcBef>
              <a:spcAft>
                <a:spcPts val="0"/>
              </a:spcAft>
              <a:buClr>
                <a:srgbClr val="FFFFFF"/>
              </a:buClr>
              <a:buSzPts val="2500"/>
              <a:buFont typeface="Montserrat"/>
              <a:buAutoNum type="arabicPeriod"/>
            </a:pPr>
            <a:r>
              <a:rPr b="1" lang="en-US" sz="2500">
                <a:solidFill>
                  <a:srgbClr val="FFFFFF"/>
                </a:solidFill>
                <a:latin typeface="Montserrat"/>
                <a:ea typeface="Montserrat"/>
                <a:cs typeface="Montserrat"/>
                <a:sym typeface="Montserrat"/>
              </a:rPr>
              <a:t>Class Prior P(c) - </a:t>
            </a:r>
            <a:r>
              <a:rPr lang="en-US" sz="2500">
                <a:solidFill>
                  <a:srgbClr val="FFFFFF"/>
                </a:solidFill>
                <a:latin typeface="Montserrat"/>
                <a:ea typeface="Montserrat"/>
                <a:cs typeface="Montserrat"/>
                <a:sym typeface="Montserrat"/>
              </a:rPr>
              <a:t>Calculate proportion of each class </a:t>
            </a:r>
            <a:r>
              <a:rPr i="1" lang="en-US" sz="2500">
                <a:solidFill>
                  <a:srgbClr val="FFFFFF"/>
                </a:solidFill>
                <a:latin typeface="Montserrat"/>
                <a:ea typeface="Montserrat"/>
                <a:cs typeface="Montserrat"/>
                <a:sym typeface="Montserrat"/>
              </a:rPr>
              <a:t>c </a:t>
            </a:r>
            <a:r>
              <a:rPr lang="en-US" sz="2500">
                <a:solidFill>
                  <a:srgbClr val="FFFFFF"/>
                </a:solidFill>
                <a:latin typeface="Montserrat"/>
                <a:ea typeface="Montserrat"/>
                <a:cs typeface="Montserrat"/>
                <a:sym typeface="Montserrat"/>
              </a:rPr>
              <a:t>in dataset</a:t>
            </a:r>
            <a:endParaRPr sz="2500">
              <a:solidFill>
                <a:srgbClr val="FFFFFF"/>
              </a:solidFill>
              <a:latin typeface="Montserrat"/>
              <a:ea typeface="Montserrat"/>
              <a:cs typeface="Montserrat"/>
              <a:sym typeface="Montserrat"/>
            </a:endParaRPr>
          </a:p>
          <a:p>
            <a:pPr indent="0" lvl="0" marL="0" marR="0" rtl="0" algn="l">
              <a:lnSpc>
                <a:spcPct val="140000"/>
              </a:lnSpc>
              <a:spcBef>
                <a:spcPts val="0"/>
              </a:spcBef>
              <a:spcAft>
                <a:spcPts val="0"/>
              </a:spcAft>
              <a:buNone/>
            </a:pPr>
            <a:r>
              <a:rPr lang="en-US" sz="2500">
                <a:solidFill>
                  <a:srgbClr val="FFFFFF"/>
                </a:solidFill>
                <a:latin typeface="Montserrat"/>
                <a:ea typeface="Montserrat"/>
                <a:cs typeface="Montserrat"/>
                <a:sym typeface="Montserrat"/>
              </a:rPr>
              <a:t>If 30% of emails are spam, P(spam) = 0.3, P(not spam) = 0.7</a:t>
            </a:r>
            <a:endParaRPr sz="2500">
              <a:solidFill>
                <a:srgbClr val="FFFFFF"/>
              </a:solidFill>
              <a:latin typeface="Montserrat"/>
              <a:ea typeface="Montserrat"/>
              <a:cs typeface="Montserrat"/>
              <a:sym typeface="Montserrat"/>
            </a:endParaRPr>
          </a:p>
        </p:txBody>
      </p:sp>
      <p:sp>
        <p:nvSpPr>
          <p:cNvPr id="468" name="Google Shape;468;p33"/>
          <p:cNvSpPr txBox="1"/>
          <p:nvPr/>
        </p:nvSpPr>
        <p:spPr>
          <a:xfrm>
            <a:off x="2178325" y="7121300"/>
            <a:ext cx="6059400" cy="16161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3500">
                <a:solidFill>
                  <a:srgbClr val="FFFFFF"/>
                </a:solidFill>
                <a:latin typeface="Montserrat"/>
                <a:ea typeface="Montserrat"/>
                <a:cs typeface="Montserrat"/>
                <a:sym typeface="Montserrat"/>
              </a:rPr>
              <a:t>Spam</a:t>
            </a:r>
            <a:r>
              <a:rPr b="1" lang="en-US" sz="3500">
                <a:solidFill>
                  <a:srgbClr val="FFFFFF"/>
                </a:solidFill>
                <a:latin typeface="Montserrat"/>
                <a:ea typeface="Montserrat"/>
                <a:cs typeface="Montserrat"/>
                <a:sym typeface="Montserrat"/>
              </a:rPr>
              <a:t> =      P (x | c) 0.3</a:t>
            </a:r>
            <a:endParaRPr b="1" sz="3500">
              <a:solidFill>
                <a:srgbClr val="FFFFFF"/>
              </a:solidFill>
              <a:latin typeface="Montserrat"/>
              <a:ea typeface="Montserrat"/>
              <a:cs typeface="Montserrat"/>
              <a:sym typeface="Montserrat"/>
            </a:endParaRPr>
          </a:p>
          <a:p>
            <a:pPr indent="0" lvl="0" marL="0" marR="0" rtl="0" algn="l">
              <a:lnSpc>
                <a:spcPct val="100000"/>
              </a:lnSpc>
              <a:spcBef>
                <a:spcPts val="0"/>
              </a:spcBef>
              <a:spcAft>
                <a:spcPts val="0"/>
              </a:spcAft>
              <a:buNone/>
            </a:pPr>
            <a:r>
              <a:rPr b="1" lang="en-US" sz="3500">
                <a:solidFill>
                  <a:srgbClr val="FFFFFF"/>
                </a:solidFill>
                <a:latin typeface="Montserrat"/>
                <a:ea typeface="Montserrat"/>
                <a:cs typeface="Montserrat"/>
                <a:sym typeface="Montserrat"/>
              </a:rPr>
              <a:t>	    			—</a:t>
            </a:r>
            <a:r>
              <a:rPr b="1" lang="en-US" sz="3500">
                <a:solidFill>
                  <a:schemeClr val="lt1"/>
                </a:solidFill>
                <a:latin typeface="Montserrat"/>
                <a:ea typeface="Montserrat"/>
                <a:cs typeface="Montserrat"/>
                <a:sym typeface="Montserrat"/>
              </a:rPr>
              <a:t>——————</a:t>
            </a:r>
            <a:endParaRPr b="1" sz="35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None/>
            </a:pPr>
            <a:r>
              <a:rPr b="1" lang="en-US" sz="3500">
                <a:solidFill>
                  <a:schemeClr val="lt1"/>
                </a:solidFill>
                <a:latin typeface="Montserrat"/>
                <a:ea typeface="Montserrat"/>
                <a:cs typeface="Montserrat"/>
                <a:sym typeface="Montserrat"/>
              </a:rPr>
              <a:t>					    	P (x)</a:t>
            </a:r>
            <a:endParaRPr b="1" sz="3500">
              <a:solidFill>
                <a:schemeClr val="lt1"/>
              </a:solidFill>
              <a:latin typeface="Montserrat"/>
              <a:ea typeface="Montserrat"/>
              <a:cs typeface="Montserrat"/>
              <a:sym typeface="Montserrat"/>
            </a:endParaRPr>
          </a:p>
        </p:txBody>
      </p:sp>
      <p:sp>
        <p:nvSpPr>
          <p:cNvPr id="469" name="Google Shape;469;p33"/>
          <p:cNvSpPr txBox="1"/>
          <p:nvPr/>
        </p:nvSpPr>
        <p:spPr>
          <a:xfrm>
            <a:off x="8964475" y="7121300"/>
            <a:ext cx="7868700" cy="16161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3500">
                <a:solidFill>
                  <a:srgbClr val="FFFFFF"/>
                </a:solidFill>
                <a:latin typeface="Montserrat"/>
                <a:ea typeface="Montserrat"/>
                <a:cs typeface="Montserrat"/>
                <a:sym typeface="Montserrat"/>
              </a:rPr>
              <a:t>Not Spam</a:t>
            </a:r>
            <a:r>
              <a:rPr b="1" lang="en-US" sz="3500">
                <a:solidFill>
                  <a:srgbClr val="FFFFFF"/>
                </a:solidFill>
                <a:latin typeface="Montserrat"/>
                <a:ea typeface="Montserrat"/>
                <a:cs typeface="Montserrat"/>
                <a:sym typeface="Montserrat"/>
              </a:rPr>
              <a:t> =  P (x | c) 0.7</a:t>
            </a:r>
            <a:endParaRPr b="1" sz="3500">
              <a:solidFill>
                <a:srgbClr val="FFFFFF"/>
              </a:solidFill>
              <a:latin typeface="Montserrat"/>
              <a:ea typeface="Montserrat"/>
              <a:cs typeface="Montserrat"/>
              <a:sym typeface="Montserrat"/>
            </a:endParaRPr>
          </a:p>
          <a:p>
            <a:pPr indent="0" lvl="0" marL="0" marR="0" rtl="0" algn="l">
              <a:lnSpc>
                <a:spcPct val="100000"/>
              </a:lnSpc>
              <a:spcBef>
                <a:spcPts val="0"/>
              </a:spcBef>
              <a:spcAft>
                <a:spcPts val="0"/>
              </a:spcAft>
              <a:buNone/>
            </a:pPr>
            <a:r>
              <a:rPr b="1" lang="en-US" sz="3500">
                <a:solidFill>
                  <a:srgbClr val="FFFFFF"/>
                </a:solidFill>
                <a:latin typeface="Montserrat"/>
                <a:ea typeface="Montserrat"/>
                <a:cs typeface="Montserrat"/>
                <a:sym typeface="Montserrat"/>
              </a:rPr>
              <a:t>	    			    —</a:t>
            </a:r>
            <a:r>
              <a:rPr b="1" lang="en-US" sz="3500">
                <a:solidFill>
                  <a:schemeClr val="lt1"/>
                </a:solidFill>
                <a:latin typeface="Montserrat"/>
                <a:ea typeface="Montserrat"/>
                <a:cs typeface="Montserrat"/>
                <a:sym typeface="Montserrat"/>
              </a:rPr>
              <a:t>——————</a:t>
            </a:r>
            <a:endParaRPr b="1" sz="35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None/>
            </a:pPr>
            <a:r>
              <a:rPr b="1" lang="en-US" sz="3500">
                <a:solidFill>
                  <a:schemeClr val="lt1"/>
                </a:solidFill>
                <a:latin typeface="Montserrat"/>
                <a:ea typeface="Montserrat"/>
                <a:cs typeface="Montserrat"/>
                <a:sym typeface="Montserrat"/>
              </a:rPr>
              <a:t>					    	    P (x)</a:t>
            </a:r>
            <a:endParaRPr b="1" sz="3500">
              <a:solidFill>
                <a:schemeClr val="lt1"/>
              </a:solidFill>
              <a:latin typeface="Montserrat"/>
              <a:ea typeface="Montserrat"/>
              <a:cs typeface="Montserrat"/>
              <a:sym typeface="Montserra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473" name="Shape 473"/>
        <p:cNvGrpSpPr/>
        <p:nvPr/>
      </p:nvGrpSpPr>
      <p:grpSpPr>
        <a:xfrm>
          <a:off x="0" y="0"/>
          <a:ext cx="0" cy="0"/>
          <a:chOff x="0" y="0"/>
          <a:chExt cx="0" cy="0"/>
        </a:xfrm>
      </p:grpSpPr>
      <p:sp>
        <p:nvSpPr>
          <p:cNvPr id="474" name="Google Shape;474;p34"/>
          <p:cNvSpPr/>
          <p:nvPr/>
        </p:nvSpPr>
        <p:spPr>
          <a:xfrm>
            <a:off x="0" y="34290"/>
            <a:ext cx="18288000" cy="10433685"/>
          </a:xfrm>
          <a:custGeom>
            <a:rect b="b" l="l" r="r" t="t"/>
            <a:pathLst>
              <a:path extrusionOk="0" h="10433685" w="18288000">
                <a:moveTo>
                  <a:pt x="0" y="0"/>
                </a:moveTo>
                <a:lnTo>
                  <a:pt x="18288000" y="0"/>
                </a:lnTo>
                <a:lnTo>
                  <a:pt x="18288000" y="10433685"/>
                </a:lnTo>
                <a:lnTo>
                  <a:pt x="0" y="10433685"/>
                </a:lnTo>
                <a:lnTo>
                  <a:pt x="0" y="0"/>
                </a:lnTo>
                <a:close/>
              </a:path>
            </a:pathLst>
          </a:custGeom>
          <a:blipFill rotWithShape="1">
            <a:blip r:embed="rId3">
              <a:alphaModFix/>
            </a:blip>
            <a:stretch>
              <a:fillRect b="-36769" l="0" r="0" t="-38499"/>
            </a:stretch>
          </a:blipFill>
          <a:ln>
            <a:noFill/>
          </a:ln>
        </p:spPr>
      </p:sp>
      <p:sp>
        <p:nvSpPr>
          <p:cNvPr id="475" name="Google Shape;475;p34"/>
          <p:cNvSpPr/>
          <p:nvPr/>
        </p:nvSpPr>
        <p:spPr>
          <a:xfrm>
            <a:off x="11298243" y="2728797"/>
            <a:ext cx="8183468" cy="9194908"/>
          </a:xfrm>
          <a:custGeom>
            <a:rect b="b" l="l" r="r" t="t"/>
            <a:pathLst>
              <a:path extrusionOk="0" h="9194908" w="8183468">
                <a:moveTo>
                  <a:pt x="0" y="0"/>
                </a:moveTo>
                <a:lnTo>
                  <a:pt x="8183468" y="0"/>
                </a:lnTo>
                <a:lnTo>
                  <a:pt x="8183468" y="9194908"/>
                </a:lnTo>
                <a:lnTo>
                  <a:pt x="0" y="9194908"/>
                </a:lnTo>
                <a:lnTo>
                  <a:pt x="0" y="0"/>
                </a:lnTo>
                <a:close/>
              </a:path>
            </a:pathLst>
          </a:custGeom>
          <a:blipFill rotWithShape="1">
            <a:blip r:embed="rId4">
              <a:alphaModFix/>
            </a:blip>
            <a:stretch>
              <a:fillRect b="0" l="0" r="0" t="0"/>
            </a:stretch>
          </a:blipFill>
          <a:ln>
            <a:noFill/>
          </a:ln>
        </p:spPr>
      </p:sp>
      <p:sp>
        <p:nvSpPr>
          <p:cNvPr id="476" name="Google Shape;476;p34"/>
          <p:cNvSpPr/>
          <p:nvPr/>
        </p:nvSpPr>
        <p:spPr>
          <a:xfrm>
            <a:off x="-5528499" y="-4940035"/>
            <a:ext cx="8183468" cy="9194908"/>
          </a:xfrm>
          <a:custGeom>
            <a:rect b="b" l="l" r="r" t="t"/>
            <a:pathLst>
              <a:path extrusionOk="0" h="9194908" w="8183468">
                <a:moveTo>
                  <a:pt x="0" y="0"/>
                </a:moveTo>
                <a:lnTo>
                  <a:pt x="8183468" y="0"/>
                </a:lnTo>
                <a:lnTo>
                  <a:pt x="8183468" y="9194908"/>
                </a:lnTo>
                <a:lnTo>
                  <a:pt x="0" y="9194908"/>
                </a:lnTo>
                <a:lnTo>
                  <a:pt x="0" y="0"/>
                </a:lnTo>
                <a:close/>
              </a:path>
            </a:pathLst>
          </a:custGeom>
          <a:blipFill rotWithShape="1">
            <a:blip r:embed="rId4">
              <a:alphaModFix/>
            </a:blip>
            <a:stretch>
              <a:fillRect b="0" l="0" r="0" t="0"/>
            </a:stretch>
          </a:blipFill>
          <a:ln>
            <a:noFill/>
          </a:ln>
        </p:spPr>
      </p:sp>
      <p:sp>
        <p:nvSpPr>
          <p:cNvPr id="477" name="Google Shape;477;p34"/>
          <p:cNvSpPr/>
          <p:nvPr/>
        </p:nvSpPr>
        <p:spPr>
          <a:xfrm>
            <a:off x="13945025" y="-130238"/>
            <a:ext cx="5536686" cy="1806344"/>
          </a:xfrm>
          <a:custGeom>
            <a:rect b="b" l="l" r="r" t="t"/>
            <a:pathLst>
              <a:path extrusionOk="0" h="1806344" w="5536686">
                <a:moveTo>
                  <a:pt x="0" y="0"/>
                </a:moveTo>
                <a:lnTo>
                  <a:pt x="5536686" y="0"/>
                </a:lnTo>
                <a:lnTo>
                  <a:pt x="5536686" y="1806344"/>
                </a:lnTo>
                <a:lnTo>
                  <a:pt x="0" y="1806344"/>
                </a:lnTo>
                <a:lnTo>
                  <a:pt x="0" y="0"/>
                </a:lnTo>
                <a:close/>
              </a:path>
            </a:pathLst>
          </a:custGeom>
          <a:blipFill rotWithShape="1">
            <a:blip r:embed="rId5">
              <a:alphaModFix/>
            </a:blip>
            <a:stretch>
              <a:fillRect b="0" l="0" r="0" t="0"/>
            </a:stretch>
          </a:blipFill>
          <a:ln>
            <a:noFill/>
          </a:ln>
        </p:spPr>
      </p:sp>
      <p:sp>
        <p:nvSpPr>
          <p:cNvPr id="478" name="Google Shape;478;p34"/>
          <p:cNvSpPr txBox="1"/>
          <p:nvPr/>
        </p:nvSpPr>
        <p:spPr>
          <a:xfrm>
            <a:off x="1028625" y="567900"/>
            <a:ext cx="13132500" cy="1108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7200">
                <a:solidFill>
                  <a:srgbClr val="FFFFFF"/>
                </a:solidFill>
                <a:latin typeface="Dela Gothic One"/>
                <a:ea typeface="Dela Gothic One"/>
                <a:cs typeface="Dela Gothic One"/>
                <a:sym typeface="Dela Gothic One"/>
              </a:rPr>
              <a:t>Naive Bayes Classifier</a:t>
            </a:r>
            <a:endParaRPr/>
          </a:p>
        </p:txBody>
      </p:sp>
      <p:sp>
        <p:nvSpPr>
          <p:cNvPr id="479" name="Google Shape;479;p34"/>
          <p:cNvSpPr/>
          <p:nvPr/>
        </p:nvSpPr>
        <p:spPr>
          <a:xfrm>
            <a:off x="15240618" y="8737394"/>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480" name="Google Shape;480;p34"/>
          <p:cNvSpPr/>
          <p:nvPr/>
        </p:nvSpPr>
        <p:spPr>
          <a:xfrm rot="10800000">
            <a:off x="15240618" y="8737394"/>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481" name="Google Shape;481;p34"/>
          <p:cNvSpPr txBox="1"/>
          <p:nvPr/>
        </p:nvSpPr>
        <p:spPr>
          <a:xfrm>
            <a:off x="1457225" y="3873600"/>
            <a:ext cx="6318900" cy="2539800"/>
          </a:xfrm>
          <a:prstGeom prst="rect">
            <a:avLst/>
          </a:prstGeom>
          <a:noFill/>
          <a:ln>
            <a:noFill/>
          </a:ln>
        </p:spPr>
        <p:txBody>
          <a:bodyPr anchorCtr="0" anchor="t" bIns="0" lIns="0" spcFirstLastPara="1" rIns="0" wrap="square" tIns="0">
            <a:spAutoFit/>
          </a:bodyPr>
          <a:lstStyle/>
          <a:p>
            <a:pPr indent="0" lvl="0" marL="0" rtl="0" algn="l">
              <a:lnSpc>
                <a:spcPct val="140000"/>
              </a:lnSpc>
              <a:spcBef>
                <a:spcPts val="0"/>
              </a:spcBef>
              <a:spcAft>
                <a:spcPts val="0"/>
              </a:spcAft>
              <a:buNone/>
            </a:pPr>
            <a:r>
              <a:rPr lang="en-US" sz="2500">
                <a:solidFill>
                  <a:schemeClr val="lt1"/>
                </a:solidFill>
                <a:latin typeface="Montserrat"/>
                <a:ea typeface="Montserrat"/>
                <a:cs typeface="Montserrat"/>
                <a:sym typeface="Montserrat"/>
              </a:rPr>
              <a:t>For “spam” emails:</a:t>
            </a:r>
            <a:endParaRPr sz="2500">
              <a:solidFill>
                <a:schemeClr val="lt1"/>
              </a:solidFill>
              <a:latin typeface="Montserrat"/>
              <a:ea typeface="Montserrat"/>
              <a:cs typeface="Montserrat"/>
              <a:sym typeface="Montserrat"/>
            </a:endParaRPr>
          </a:p>
          <a:p>
            <a:pPr indent="-387350" lvl="0" marL="457200" rtl="0" algn="l">
              <a:lnSpc>
                <a:spcPct val="140000"/>
              </a:lnSpc>
              <a:spcBef>
                <a:spcPts val="0"/>
              </a:spcBef>
              <a:spcAft>
                <a:spcPts val="0"/>
              </a:spcAft>
              <a:buClr>
                <a:schemeClr val="lt1"/>
              </a:buClr>
              <a:buSzPts val="2500"/>
              <a:buFont typeface="Montserrat"/>
              <a:buChar char="●"/>
            </a:pPr>
            <a:r>
              <a:rPr lang="en-US" sz="2500">
                <a:solidFill>
                  <a:schemeClr val="lt1"/>
                </a:solidFill>
                <a:latin typeface="Montserrat"/>
                <a:ea typeface="Montserrat"/>
                <a:cs typeface="Montserrat"/>
                <a:sym typeface="Montserrat"/>
              </a:rPr>
              <a:t>P(win|spam) = 0.5 </a:t>
            </a:r>
            <a:endParaRPr sz="2500">
              <a:solidFill>
                <a:schemeClr val="lt1"/>
              </a:solidFill>
              <a:latin typeface="Montserrat"/>
              <a:ea typeface="Montserrat"/>
              <a:cs typeface="Montserrat"/>
              <a:sym typeface="Montserrat"/>
            </a:endParaRPr>
          </a:p>
          <a:p>
            <a:pPr indent="-387350" lvl="0" marL="457200" rtl="0" algn="l">
              <a:lnSpc>
                <a:spcPct val="140000"/>
              </a:lnSpc>
              <a:spcBef>
                <a:spcPts val="0"/>
              </a:spcBef>
              <a:spcAft>
                <a:spcPts val="0"/>
              </a:spcAft>
              <a:buClr>
                <a:schemeClr val="lt1"/>
              </a:buClr>
              <a:buSzPts val="2500"/>
              <a:buFont typeface="Montserrat"/>
              <a:buChar char="●"/>
            </a:pPr>
            <a:r>
              <a:rPr lang="en-US" sz="2500">
                <a:solidFill>
                  <a:schemeClr val="lt1"/>
                </a:solidFill>
                <a:latin typeface="Montserrat"/>
                <a:ea typeface="Montserrat"/>
                <a:cs typeface="Montserrat"/>
                <a:sym typeface="Montserrat"/>
              </a:rPr>
              <a:t>P(big|spam) = 0.3</a:t>
            </a:r>
            <a:endParaRPr sz="2500">
              <a:solidFill>
                <a:schemeClr val="lt1"/>
              </a:solidFill>
              <a:latin typeface="Montserrat"/>
              <a:ea typeface="Montserrat"/>
              <a:cs typeface="Montserrat"/>
              <a:sym typeface="Montserrat"/>
            </a:endParaRPr>
          </a:p>
          <a:p>
            <a:pPr indent="-387350" lvl="0" marL="457200" rtl="0" algn="l">
              <a:lnSpc>
                <a:spcPct val="140000"/>
              </a:lnSpc>
              <a:spcBef>
                <a:spcPts val="0"/>
              </a:spcBef>
              <a:spcAft>
                <a:spcPts val="0"/>
              </a:spcAft>
              <a:buClr>
                <a:schemeClr val="lt1"/>
              </a:buClr>
              <a:buSzPts val="2500"/>
              <a:buFont typeface="Montserrat"/>
              <a:buChar char="●"/>
            </a:pPr>
            <a:r>
              <a:rPr lang="en-US" sz="2500">
                <a:solidFill>
                  <a:schemeClr val="lt1"/>
                </a:solidFill>
                <a:latin typeface="Montserrat"/>
                <a:ea typeface="Montserrat"/>
                <a:cs typeface="Montserrat"/>
                <a:sym typeface="Montserrat"/>
              </a:rPr>
              <a:t>P(money|spam) = 0.4</a:t>
            </a:r>
            <a:endParaRPr sz="2500">
              <a:solidFill>
                <a:schemeClr val="lt1"/>
              </a:solidFill>
              <a:latin typeface="Montserrat"/>
              <a:ea typeface="Montserrat"/>
              <a:cs typeface="Montserrat"/>
              <a:sym typeface="Montserrat"/>
            </a:endParaRPr>
          </a:p>
          <a:p>
            <a:pPr indent="0" lvl="0" marL="0" rtl="0" algn="l">
              <a:lnSpc>
                <a:spcPct val="140000"/>
              </a:lnSpc>
              <a:spcBef>
                <a:spcPts val="0"/>
              </a:spcBef>
              <a:spcAft>
                <a:spcPts val="0"/>
              </a:spcAft>
              <a:buNone/>
            </a:pPr>
            <a:r>
              <a:rPr lang="en-US" sz="2500">
                <a:solidFill>
                  <a:schemeClr val="lt1"/>
                </a:solidFill>
                <a:latin typeface="Montserrat"/>
                <a:ea typeface="Montserrat"/>
                <a:cs typeface="Montserrat"/>
                <a:sym typeface="Montserrat"/>
              </a:rPr>
              <a:t>Thus, P(win, big, money|spam) = 0.06</a:t>
            </a:r>
            <a:endParaRPr sz="2500">
              <a:solidFill>
                <a:schemeClr val="lt1"/>
              </a:solidFill>
              <a:latin typeface="Montserrat"/>
              <a:ea typeface="Montserrat"/>
              <a:cs typeface="Montserrat"/>
              <a:sym typeface="Montserrat"/>
            </a:endParaRPr>
          </a:p>
        </p:txBody>
      </p:sp>
      <p:sp>
        <p:nvSpPr>
          <p:cNvPr id="482" name="Google Shape;482;p34"/>
          <p:cNvSpPr txBox="1"/>
          <p:nvPr/>
        </p:nvSpPr>
        <p:spPr>
          <a:xfrm>
            <a:off x="1457225" y="7599200"/>
            <a:ext cx="5786400" cy="16161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3500">
                <a:solidFill>
                  <a:srgbClr val="FFFFFF"/>
                </a:solidFill>
                <a:latin typeface="Montserrat"/>
                <a:ea typeface="Montserrat"/>
                <a:cs typeface="Montserrat"/>
                <a:sym typeface="Montserrat"/>
              </a:rPr>
              <a:t>Spam</a:t>
            </a:r>
            <a:r>
              <a:rPr b="1" lang="en-US" sz="3500">
                <a:solidFill>
                  <a:srgbClr val="FFFFFF"/>
                </a:solidFill>
                <a:latin typeface="Montserrat"/>
                <a:ea typeface="Montserrat"/>
                <a:cs typeface="Montserrat"/>
                <a:sym typeface="Montserrat"/>
              </a:rPr>
              <a:t> =        0.06(0.3)</a:t>
            </a:r>
            <a:endParaRPr b="1" sz="3500">
              <a:solidFill>
                <a:srgbClr val="FFFFFF"/>
              </a:solidFill>
              <a:latin typeface="Montserrat"/>
              <a:ea typeface="Montserrat"/>
              <a:cs typeface="Montserrat"/>
              <a:sym typeface="Montserrat"/>
            </a:endParaRPr>
          </a:p>
          <a:p>
            <a:pPr indent="0" lvl="0" marL="0" marR="0" rtl="0" algn="l">
              <a:lnSpc>
                <a:spcPct val="100000"/>
              </a:lnSpc>
              <a:spcBef>
                <a:spcPts val="0"/>
              </a:spcBef>
              <a:spcAft>
                <a:spcPts val="0"/>
              </a:spcAft>
              <a:buNone/>
            </a:pPr>
            <a:r>
              <a:rPr b="1" lang="en-US" sz="3500">
                <a:solidFill>
                  <a:srgbClr val="FFFFFF"/>
                </a:solidFill>
                <a:latin typeface="Montserrat"/>
                <a:ea typeface="Montserrat"/>
                <a:cs typeface="Montserrat"/>
                <a:sym typeface="Montserrat"/>
              </a:rPr>
              <a:t>	    			—</a:t>
            </a:r>
            <a:r>
              <a:rPr b="1" lang="en-US" sz="3500">
                <a:solidFill>
                  <a:schemeClr val="lt1"/>
                </a:solidFill>
                <a:latin typeface="Montserrat"/>
                <a:ea typeface="Montserrat"/>
                <a:cs typeface="Montserrat"/>
                <a:sym typeface="Montserrat"/>
              </a:rPr>
              <a:t>——————</a:t>
            </a:r>
            <a:endParaRPr b="1" sz="35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None/>
            </a:pPr>
            <a:r>
              <a:rPr b="1" lang="en-US" sz="3500">
                <a:solidFill>
                  <a:schemeClr val="lt1"/>
                </a:solidFill>
                <a:latin typeface="Montserrat"/>
                <a:ea typeface="Montserrat"/>
                <a:cs typeface="Montserrat"/>
                <a:sym typeface="Montserrat"/>
              </a:rPr>
              <a:t>					    	P (x)</a:t>
            </a:r>
            <a:endParaRPr b="1" sz="3500">
              <a:solidFill>
                <a:schemeClr val="lt1"/>
              </a:solidFill>
              <a:latin typeface="Montserrat"/>
              <a:ea typeface="Montserrat"/>
              <a:cs typeface="Montserrat"/>
              <a:sym typeface="Montserrat"/>
            </a:endParaRPr>
          </a:p>
        </p:txBody>
      </p:sp>
      <p:sp>
        <p:nvSpPr>
          <p:cNvPr id="483" name="Google Shape;483;p34"/>
          <p:cNvSpPr txBox="1"/>
          <p:nvPr/>
        </p:nvSpPr>
        <p:spPr>
          <a:xfrm>
            <a:off x="9143050" y="7470475"/>
            <a:ext cx="7213800" cy="16161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3500">
                <a:solidFill>
                  <a:srgbClr val="FFFFFF"/>
                </a:solidFill>
                <a:latin typeface="Montserrat"/>
                <a:ea typeface="Montserrat"/>
                <a:cs typeface="Montserrat"/>
                <a:sym typeface="Montserrat"/>
              </a:rPr>
              <a:t>Not Spam</a:t>
            </a:r>
            <a:r>
              <a:rPr b="1" lang="en-US" sz="3500">
                <a:solidFill>
                  <a:srgbClr val="FFFFFF"/>
                </a:solidFill>
                <a:latin typeface="Montserrat"/>
                <a:ea typeface="Montserrat"/>
                <a:cs typeface="Montserrat"/>
                <a:sym typeface="Montserrat"/>
              </a:rPr>
              <a:t> =   0.002(0.7)</a:t>
            </a:r>
            <a:endParaRPr b="1" sz="3500">
              <a:solidFill>
                <a:srgbClr val="FFFFFF"/>
              </a:solidFill>
              <a:latin typeface="Montserrat"/>
              <a:ea typeface="Montserrat"/>
              <a:cs typeface="Montserrat"/>
              <a:sym typeface="Montserrat"/>
            </a:endParaRPr>
          </a:p>
          <a:p>
            <a:pPr indent="0" lvl="0" marL="0" marR="0" rtl="0" algn="l">
              <a:lnSpc>
                <a:spcPct val="100000"/>
              </a:lnSpc>
              <a:spcBef>
                <a:spcPts val="0"/>
              </a:spcBef>
              <a:spcAft>
                <a:spcPts val="0"/>
              </a:spcAft>
              <a:buNone/>
            </a:pPr>
            <a:r>
              <a:rPr b="1" lang="en-US" sz="3500">
                <a:solidFill>
                  <a:srgbClr val="FFFFFF"/>
                </a:solidFill>
                <a:latin typeface="Montserrat"/>
                <a:ea typeface="Montserrat"/>
                <a:cs typeface="Montserrat"/>
                <a:sym typeface="Montserrat"/>
              </a:rPr>
              <a:t>	    			     —</a:t>
            </a:r>
            <a:r>
              <a:rPr b="1" lang="en-US" sz="3500">
                <a:solidFill>
                  <a:schemeClr val="lt1"/>
                </a:solidFill>
                <a:latin typeface="Montserrat"/>
                <a:ea typeface="Montserrat"/>
                <a:cs typeface="Montserrat"/>
                <a:sym typeface="Montserrat"/>
              </a:rPr>
              <a:t>——————</a:t>
            </a:r>
            <a:endParaRPr b="1" sz="35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None/>
            </a:pPr>
            <a:r>
              <a:rPr b="1" lang="en-US" sz="3500">
                <a:solidFill>
                  <a:schemeClr val="lt1"/>
                </a:solidFill>
                <a:latin typeface="Montserrat"/>
                <a:ea typeface="Montserrat"/>
                <a:cs typeface="Montserrat"/>
                <a:sym typeface="Montserrat"/>
              </a:rPr>
              <a:t>					    	    P (x)</a:t>
            </a:r>
            <a:endParaRPr b="1" sz="3500">
              <a:solidFill>
                <a:schemeClr val="lt1"/>
              </a:solidFill>
              <a:latin typeface="Montserrat"/>
              <a:ea typeface="Montserrat"/>
              <a:cs typeface="Montserrat"/>
              <a:sym typeface="Montserrat"/>
            </a:endParaRPr>
          </a:p>
        </p:txBody>
      </p:sp>
      <p:sp>
        <p:nvSpPr>
          <p:cNvPr id="484" name="Google Shape;484;p34"/>
          <p:cNvSpPr txBox="1"/>
          <p:nvPr/>
        </p:nvSpPr>
        <p:spPr>
          <a:xfrm>
            <a:off x="9143050" y="3781350"/>
            <a:ext cx="7445100" cy="2724300"/>
          </a:xfrm>
          <a:prstGeom prst="rect">
            <a:avLst/>
          </a:prstGeom>
          <a:noFill/>
          <a:ln>
            <a:noFill/>
          </a:ln>
        </p:spPr>
        <p:txBody>
          <a:bodyPr anchorCtr="0" anchor="t" bIns="91425" lIns="91425" spcFirstLastPara="1" rIns="91425" wrap="square" tIns="91425">
            <a:spAutoFit/>
          </a:bodyPr>
          <a:lstStyle/>
          <a:p>
            <a:pPr indent="0" lvl="0" marL="0" rtl="0" algn="l">
              <a:lnSpc>
                <a:spcPct val="140000"/>
              </a:lnSpc>
              <a:spcBef>
                <a:spcPts val="0"/>
              </a:spcBef>
              <a:spcAft>
                <a:spcPts val="0"/>
              </a:spcAft>
              <a:buNone/>
            </a:pPr>
            <a:r>
              <a:rPr lang="en-US" sz="2500">
                <a:solidFill>
                  <a:schemeClr val="lt1"/>
                </a:solidFill>
                <a:latin typeface="Montserrat"/>
                <a:ea typeface="Montserrat"/>
                <a:cs typeface="Montserrat"/>
                <a:sym typeface="Montserrat"/>
              </a:rPr>
              <a:t>For </a:t>
            </a:r>
            <a:r>
              <a:rPr lang="en-US" sz="2500">
                <a:solidFill>
                  <a:schemeClr val="lt1"/>
                </a:solidFill>
                <a:latin typeface="Montserrat"/>
                <a:ea typeface="Montserrat"/>
                <a:cs typeface="Montserrat"/>
                <a:sym typeface="Montserrat"/>
              </a:rPr>
              <a:t>“Not spam” emails</a:t>
            </a:r>
            <a:endParaRPr sz="2500">
              <a:solidFill>
                <a:schemeClr val="lt1"/>
              </a:solidFill>
              <a:latin typeface="Montserrat"/>
              <a:ea typeface="Montserrat"/>
              <a:cs typeface="Montserrat"/>
              <a:sym typeface="Montserrat"/>
            </a:endParaRPr>
          </a:p>
          <a:p>
            <a:pPr indent="-387350" lvl="0" marL="457200" rtl="0" algn="l">
              <a:lnSpc>
                <a:spcPct val="140000"/>
              </a:lnSpc>
              <a:spcBef>
                <a:spcPts val="0"/>
              </a:spcBef>
              <a:spcAft>
                <a:spcPts val="0"/>
              </a:spcAft>
              <a:buClr>
                <a:schemeClr val="lt1"/>
              </a:buClr>
              <a:buSzPts val="2500"/>
              <a:buFont typeface="Montserrat"/>
              <a:buChar char="●"/>
            </a:pPr>
            <a:r>
              <a:rPr lang="en-US" sz="2500">
                <a:solidFill>
                  <a:schemeClr val="lt1"/>
                </a:solidFill>
                <a:latin typeface="Montserrat"/>
                <a:ea typeface="Montserrat"/>
                <a:cs typeface="Montserrat"/>
                <a:sym typeface="Montserrat"/>
              </a:rPr>
              <a:t>P(win|not spam) = 0.1</a:t>
            </a:r>
            <a:endParaRPr sz="2500">
              <a:solidFill>
                <a:schemeClr val="lt1"/>
              </a:solidFill>
              <a:latin typeface="Montserrat"/>
              <a:ea typeface="Montserrat"/>
              <a:cs typeface="Montserrat"/>
              <a:sym typeface="Montserrat"/>
            </a:endParaRPr>
          </a:p>
          <a:p>
            <a:pPr indent="-387350" lvl="0" marL="457200" rtl="0" algn="l">
              <a:lnSpc>
                <a:spcPct val="140000"/>
              </a:lnSpc>
              <a:spcBef>
                <a:spcPts val="0"/>
              </a:spcBef>
              <a:spcAft>
                <a:spcPts val="0"/>
              </a:spcAft>
              <a:buClr>
                <a:schemeClr val="lt1"/>
              </a:buClr>
              <a:buSzPts val="2500"/>
              <a:buFont typeface="Montserrat"/>
              <a:buChar char="●"/>
            </a:pPr>
            <a:r>
              <a:rPr lang="en-US" sz="2500">
                <a:solidFill>
                  <a:schemeClr val="lt1"/>
                </a:solidFill>
                <a:latin typeface="Montserrat"/>
                <a:ea typeface="Montserrat"/>
                <a:cs typeface="Montserrat"/>
                <a:sym typeface="Montserrat"/>
              </a:rPr>
              <a:t>P(big|not spam) = 0.2</a:t>
            </a:r>
            <a:endParaRPr sz="2500">
              <a:solidFill>
                <a:schemeClr val="lt1"/>
              </a:solidFill>
              <a:latin typeface="Montserrat"/>
              <a:ea typeface="Montserrat"/>
              <a:cs typeface="Montserrat"/>
              <a:sym typeface="Montserrat"/>
            </a:endParaRPr>
          </a:p>
          <a:p>
            <a:pPr indent="-387350" lvl="0" marL="457200" rtl="0" algn="l">
              <a:lnSpc>
                <a:spcPct val="140000"/>
              </a:lnSpc>
              <a:spcBef>
                <a:spcPts val="0"/>
              </a:spcBef>
              <a:spcAft>
                <a:spcPts val="0"/>
              </a:spcAft>
              <a:buClr>
                <a:schemeClr val="lt1"/>
              </a:buClr>
              <a:buSzPts val="2500"/>
              <a:buFont typeface="Montserrat"/>
              <a:buChar char="●"/>
            </a:pPr>
            <a:r>
              <a:rPr lang="en-US" sz="2500">
                <a:solidFill>
                  <a:schemeClr val="lt1"/>
                </a:solidFill>
                <a:latin typeface="Montserrat"/>
                <a:ea typeface="Montserrat"/>
                <a:cs typeface="Montserrat"/>
                <a:sym typeface="Montserrat"/>
              </a:rPr>
              <a:t>P (money|not spam) = 0.1</a:t>
            </a:r>
            <a:endParaRPr sz="2500">
              <a:solidFill>
                <a:schemeClr val="lt1"/>
              </a:solidFill>
              <a:latin typeface="Montserrat"/>
              <a:ea typeface="Montserrat"/>
              <a:cs typeface="Montserrat"/>
              <a:sym typeface="Montserrat"/>
            </a:endParaRPr>
          </a:p>
          <a:p>
            <a:pPr indent="0" lvl="0" marL="0" rtl="0" algn="l">
              <a:lnSpc>
                <a:spcPct val="140000"/>
              </a:lnSpc>
              <a:spcBef>
                <a:spcPts val="0"/>
              </a:spcBef>
              <a:spcAft>
                <a:spcPts val="0"/>
              </a:spcAft>
              <a:buNone/>
            </a:pPr>
            <a:r>
              <a:rPr lang="en-US" sz="2500">
                <a:solidFill>
                  <a:schemeClr val="lt1"/>
                </a:solidFill>
                <a:latin typeface="Montserrat"/>
                <a:ea typeface="Montserrat"/>
                <a:cs typeface="Montserrat"/>
                <a:sym typeface="Montserrat"/>
              </a:rPr>
              <a:t>Thus, P(win, big, money| not spam) = 0.002</a:t>
            </a:r>
            <a:endParaRPr sz="2500"/>
          </a:p>
        </p:txBody>
      </p:sp>
      <p:sp>
        <p:nvSpPr>
          <p:cNvPr id="485" name="Google Shape;485;p34"/>
          <p:cNvSpPr txBox="1"/>
          <p:nvPr/>
        </p:nvSpPr>
        <p:spPr>
          <a:xfrm>
            <a:off x="3949800" y="2448400"/>
            <a:ext cx="10388400" cy="569400"/>
          </a:xfrm>
          <a:prstGeom prst="rect">
            <a:avLst/>
          </a:prstGeom>
          <a:noFill/>
          <a:ln>
            <a:noFill/>
          </a:ln>
        </p:spPr>
        <p:txBody>
          <a:bodyPr anchorCtr="0" anchor="t" bIns="91425" lIns="91425" spcFirstLastPara="1" rIns="91425" wrap="square" tIns="91425">
            <a:spAutoFit/>
          </a:bodyPr>
          <a:lstStyle/>
          <a:p>
            <a:pPr indent="0" lvl="0" marL="0" rtl="0" algn="l">
              <a:lnSpc>
                <a:spcPct val="140000"/>
              </a:lnSpc>
              <a:spcBef>
                <a:spcPts val="0"/>
              </a:spcBef>
              <a:spcAft>
                <a:spcPts val="0"/>
              </a:spcAft>
              <a:buNone/>
            </a:pPr>
            <a:r>
              <a:rPr b="1" lang="en-US" sz="2500">
                <a:solidFill>
                  <a:schemeClr val="lt1"/>
                </a:solidFill>
                <a:latin typeface="Montserrat"/>
                <a:ea typeface="Montserrat"/>
                <a:cs typeface="Montserrat"/>
                <a:sym typeface="Montserrat"/>
              </a:rPr>
              <a:t>2. Likelihood P(x|c) - </a:t>
            </a:r>
            <a:r>
              <a:rPr lang="en-US" sz="2500">
                <a:solidFill>
                  <a:schemeClr val="lt1"/>
                </a:solidFill>
                <a:latin typeface="Montserrat"/>
                <a:ea typeface="Montserrat"/>
                <a:cs typeface="Montserrat"/>
                <a:sym typeface="Montserrat"/>
              </a:rPr>
              <a:t>Calculate likelihood from training data</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489" name="Shape 489"/>
        <p:cNvGrpSpPr/>
        <p:nvPr/>
      </p:nvGrpSpPr>
      <p:grpSpPr>
        <a:xfrm>
          <a:off x="0" y="0"/>
          <a:ext cx="0" cy="0"/>
          <a:chOff x="0" y="0"/>
          <a:chExt cx="0" cy="0"/>
        </a:xfrm>
      </p:grpSpPr>
      <p:sp>
        <p:nvSpPr>
          <p:cNvPr id="490" name="Google Shape;490;p35"/>
          <p:cNvSpPr/>
          <p:nvPr/>
        </p:nvSpPr>
        <p:spPr>
          <a:xfrm>
            <a:off x="0" y="34290"/>
            <a:ext cx="18288000" cy="10433685"/>
          </a:xfrm>
          <a:custGeom>
            <a:rect b="b" l="l" r="r" t="t"/>
            <a:pathLst>
              <a:path extrusionOk="0" h="10433685" w="18288000">
                <a:moveTo>
                  <a:pt x="0" y="0"/>
                </a:moveTo>
                <a:lnTo>
                  <a:pt x="18288000" y="0"/>
                </a:lnTo>
                <a:lnTo>
                  <a:pt x="18288000" y="10433685"/>
                </a:lnTo>
                <a:lnTo>
                  <a:pt x="0" y="10433685"/>
                </a:lnTo>
                <a:lnTo>
                  <a:pt x="0" y="0"/>
                </a:lnTo>
                <a:close/>
              </a:path>
            </a:pathLst>
          </a:custGeom>
          <a:blipFill rotWithShape="1">
            <a:blip r:embed="rId3">
              <a:alphaModFix/>
            </a:blip>
            <a:stretch>
              <a:fillRect b="-36769" l="0" r="0" t="-38499"/>
            </a:stretch>
          </a:blipFill>
          <a:ln>
            <a:noFill/>
          </a:ln>
        </p:spPr>
      </p:sp>
      <p:sp>
        <p:nvSpPr>
          <p:cNvPr id="491" name="Google Shape;491;p35"/>
          <p:cNvSpPr/>
          <p:nvPr/>
        </p:nvSpPr>
        <p:spPr>
          <a:xfrm>
            <a:off x="11298243" y="2728797"/>
            <a:ext cx="8183468" cy="9194908"/>
          </a:xfrm>
          <a:custGeom>
            <a:rect b="b" l="l" r="r" t="t"/>
            <a:pathLst>
              <a:path extrusionOk="0" h="9194908" w="8183468">
                <a:moveTo>
                  <a:pt x="0" y="0"/>
                </a:moveTo>
                <a:lnTo>
                  <a:pt x="8183468" y="0"/>
                </a:lnTo>
                <a:lnTo>
                  <a:pt x="8183468" y="9194908"/>
                </a:lnTo>
                <a:lnTo>
                  <a:pt x="0" y="9194908"/>
                </a:lnTo>
                <a:lnTo>
                  <a:pt x="0" y="0"/>
                </a:lnTo>
                <a:close/>
              </a:path>
            </a:pathLst>
          </a:custGeom>
          <a:blipFill rotWithShape="1">
            <a:blip r:embed="rId4">
              <a:alphaModFix/>
            </a:blip>
            <a:stretch>
              <a:fillRect b="0" l="0" r="0" t="0"/>
            </a:stretch>
          </a:blipFill>
          <a:ln>
            <a:noFill/>
          </a:ln>
        </p:spPr>
      </p:sp>
      <p:sp>
        <p:nvSpPr>
          <p:cNvPr id="492" name="Google Shape;492;p35"/>
          <p:cNvSpPr/>
          <p:nvPr/>
        </p:nvSpPr>
        <p:spPr>
          <a:xfrm>
            <a:off x="-5528499" y="-4940035"/>
            <a:ext cx="8183468" cy="9194908"/>
          </a:xfrm>
          <a:custGeom>
            <a:rect b="b" l="l" r="r" t="t"/>
            <a:pathLst>
              <a:path extrusionOk="0" h="9194908" w="8183468">
                <a:moveTo>
                  <a:pt x="0" y="0"/>
                </a:moveTo>
                <a:lnTo>
                  <a:pt x="8183468" y="0"/>
                </a:lnTo>
                <a:lnTo>
                  <a:pt x="8183468" y="9194908"/>
                </a:lnTo>
                <a:lnTo>
                  <a:pt x="0" y="9194908"/>
                </a:lnTo>
                <a:lnTo>
                  <a:pt x="0" y="0"/>
                </a:lnTo>
                <a:close/>
              </a:path>
            </a:pathLst>
          </a:custGeom>
          <a:blipFill rotWithShape="1">
            <a:blip r:embed="rId4">
              <a:alphaModFix/>
            </a:blip>
            <a:stretch>
              <a:fillRect b="0" l="0" r="0" t="0"/>
            </a:stretch>
          </a:blipFill>
          <a:ln>
            <a:noFill/>
          </a:ln>
        </p:spPr>
      </p:sp>
      <p:sp>
        <p:nvSpPr>
          <p:cNvPr id="493" name="Google Shape;493;p35"/>
          <p:cNvSpPr/>
          <p:nvPr/>
        </p:nvSpPr>
        <p:spPr>
          <a:xfrm>
            <a:off x="13945025" y="-130238"/>
            <a:ext cx="5536686" cy="1806344"/>
          </a:xfrm>
          <a:custGeom>
            <a:rect b="b" l="l" r="r" t="t"/>
            <a:pathLst>
              <a:path extrusionOk="0" h="1806344" w="5536686">
                <a:moveTo>
                  <a:pt x="0" y="0"/>
                </a:moveTo>
                <a:lnTo>
                  <a:pt x="5536686" y="0"/>
                </a:lnTo>
                <a:lnTo>
                  <a:pt x="5536686" y="1806344"/>
                </a:lnTo>
                <a:lnTo>
                  <a:pt x="0" y="1806344"/>
                </a:lnTo>
                <a:lnTo>
                  <a:pt x="0" y="0"/>
                </a:lnTo>
                <a:close/>
              </a:path>
            </a:pathLst>
          </a:custGeom>
          <a:blipFill rotWithShape="1">
            <a:blip r:embed="rId5">
              <a:alphaModFix/>
            </a:blip>
            <a:stretch>
              <a:fillRect b="0" l="0" r="0" t="0"/>
            </a:stretch>
          </a:blipFill>
          <a:ln>
            <a:noFill/>
          </a:ln>
        </p:spPr>
      </p:sp>
      <p:sp>
        <p:nvSpPr>
          <p:cNvPr id="494" name="Google Shape;494;p35"/>
          <p:cNvSpPr txBox="1"/>
          <p:nvPr/>
        </p:nvSpPr>
        <p:spPr>
          <a:xfrm>
            <a:off x="1028625" y="567900"/>
            <a:ext cx="13132500" cy="1108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7200">
                <a:solidFill>
                  <a:srgbClr val="FFFFFF"/>
                </a:solidFill>
                <a:latin typeface="Dela Gothic One"/>
                <a:ea typeface="Dela Gothic One"/>
                <a:cs typeface="Dela Gothic One"/>
                <a:sym typeface="Dela Gothic One"/>
              </a:rPr>
              <a:t>Naive Bayes Classifier</a:t>
            </a:r>
            <a:endParaRPr/>
          </a:p>
        </p:txBody>
      </p:sp>
      <p:sp>
        <p:nvSpPr>
          <p:cNvPr id="495" name="Google Shape;495;p35"/>
          <p:cNvSpPr/>
          <p:nvPr/>
        </p:nvSpPr>
        <p:spPr>
          <a:xfrm>
            <a:off x="15240618" y="8737394"/>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496" name="Google Shape;496;p35"/>
          <p:cNvSpPr/>
          <p:nvPr/>
        </p:nvSpPr>
        <p:spPr>
          <a:xfrm rot="10800000">
            <a:off x="15240618" y="8737394"/>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497" name="Google Shape;497;p35"/>
          <p:cNvSpPr txBox="1"/>
          <p:nvPr/>
        </p:nvSpPr>
        <p:spPr>
          <a:xfrm>
            <a:off x="3088275" y="3816150"/>
            <a:ext cx="3325800" cy="923400"/>
          </a:xfrm>
          <a:prstGeom prst="rect">
            <a:avLst/>
          </a:prstGeom>
          <a:noFill/>
          <a:ln>
            <a:noFill/>
          </a:ln>
        </p:spPr>
        <p:txBody>
          <a:bodyPr anchorCtr="0" anchor="t" bIns="0" lIns="0" spcFirstLastPara="1" rIns="0" wrap="square" tIns="0">
            <a:spAutoFit/>
          </a:bodyPr>
          <a:lstStyle/>
          <a:p>
            <a:pPr indent="0" lvl="0" marL="0" rtl="0" algn="l">
              <a:lnSpc>
                <a:spcPct val="140000"/>
              </a:lnSpc>
              <a:spcBef>
                <a:spcPts val="0"/>
              </a:spcBef>
              <a:spcAft>
                <a:spcPts val="0"/>
              </a:spcAft>
              <a:buNone/>
            </a:pPr>
            <a:r>
              <a:rPr lang="en-US" sz="2500">
                <a:solidFill>
                  <a:schemeClr val="lt1"/>
                </a:solidFill>
                <a:latin typeface="Montserrat"/>
                <a:ea typeface="Montserrat"/>
                <a:cs typeface="Montserrat"/>
                <a:sym typeface="Montserrat"/>
              </a:rPr>
              <a:t>For “spam” emails:</a:t>
            </a:r>
            <a:endParaRPr sz="2500">
              <a:solidFill>
                <a:schemeClr val="lt1"/>
              </a:solidFill>
              <a:latin typeface="Montserrat"/>
              <a:ea typeface="Montserrat"/>
              <a:cs typeface="Montserrat"/>
              <a:sym typeface="Montserrat"/>
            </a:endParaRPr>
          </a:p>
          <a:p>
            <a:pPr indent="-387350" lvl="0" marL="457200" rtl="0" algn="l">
              <a:lnSpc>
                <a:spcPct val="140000"/>
              </a:lnSpc>
              <a:spcBef>
                <a:spcPts val="0"/>
              </a:spcBef>
              <a:spcAft>
                <a:spcPts val="0"/>
              </a:spcAft>
              <a:buClr>
                <a:schemeClr val="lt1"/>
              </a:buClr>
              <a:buSzPts val="2500"/>
              <a:buFont typeface="Montserrat"/>
              <a:buChar char="●"/>
            </a:pPr>
            <a:r>
              <a:rPr lang="en-US" sz="2500">
                <a:solidFill>
                  <a:schemeClr val="lt1"/>
                </a:solidFill>
                <a:latin typeface="Montserrat"/>
                <a:ea typeface="Montserrat"/>
                <a:cs typeface="Montserrat"/>
                <a:sym typeface="Montserrat"/>
              </a:rPr>
              <a:t>0.06 * 0.3 = 0.018</a:t>
            </a:r>
            <a:endParaRPr sz="2500">
              <a:solidFill>
                <a:schemeClr val="lt1"/>
              </a:solidFill>
              <a:latin typeface="Montserrat"/>
              <a:ea typeface="Montserrat"/>
              <a:cs typeface="Montserrat"/>
              <a:sym typeface="Montserrat"/>
            </a:endParaRPr>
          </a:p>
        </p:txBody>
      </p:sp>
      <p:sp>
        <p:nvSpPr>
          <p:cNvPr id="498" name="Google Shape;498;p35"/>
          <p:cNvSpPr txBox="1"/>
          <p:nvPr/>
        </p:nvSpPr>
        <p:spPr>
          <a:xfrm>
            <a:off x="1471275" y="7470475"/>
            <a:ext cx="5536800" cy="16161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3500">
                <a:solidFill>
                  <a:srgbClr val="FFFFFF"/>
                </a:solidFill>
                <a:latin typeface="Montserrat"/>
                <a:ea typeface="Montserrat"/>
                <a:cs typeface="Montserrat"/>
                <a:sym typeface="Montserrat"/>
              </a:rPr>
              <a:t>Spam </a:t>
            </a:r>
            <a:r>
              <a:rPr b="1" lang="en-US" sz="3500">
                <a:solidFill>
                  <a:srgbClr val="FFFFFF"/>
                </a:solidFill>
                <a:latin typeface="Montserrat"/>
                <a:ea typeface="Montserrat"/>
                <a:cs typeface="Montserrat"/>
                <a:sym typeface="Montserrat"/>
              </a:rPr>
              <a:t>=     0.018</a:t>
            </a:r>
            <a:endParaRPr b="1" sz="3500">
              <a:solidFill>
                <a:srgbClr val="FFFFFF"/>
              </a:solidFill>
              <a:latin typeface="Montserrat"/>
              <a:ea typeface="Montserrat"/>
              <a:cs typeface="Montserrat"/>
              <a:sym typeface="Montserrat"/>
            </a:endParaRPr>
          </a:p>
          <a:p>
            <a:pPr indent="0" lvl="0" marL="0" marR="0" rtl="0" algn="l">
              <a:lnSpc>
                <a:spcPct val="100000"/>
              </a:lnSpc>
              <a:spcBef>
                <a:spcPts val="0"/>
              </a:spcBef>
              <a:spcAft>
                <a:spcPts val="0"/>
              </a:spcAft>
              <a:buNone/>
            </a:pPr>
            <a:r>
              <a:rPr b="1" lang="en-US" sz="3500">
                <a:solidFill>
                  <a:srgbClr val="FFFFFF"/>
                </a:solidFill>
                <a:latin typeface="Montserrat"/>
                <a:ea typeface="Montserrat"/>
                <a:cs typeface="Montserrat"/>
                <a:sym typeface="Montserrat"/>
              </a:rPr>
              <a:t>	    	  —</a:t>
            </a:r>
            <a:r>
              <a:rPr b="1" lang="en-US" sz="3500">
                <a:solidFill>
                  <a:schemeClr val="lt1"/>
                </a:solidFill>
                <a:latin typeface="Montserrat"/>
                <a:ea typeface="Montserrat"/>
                <a:cs typeface="Montserrat"/>
                <a:sym typeface="Montserrat"/>
              </a:rPr>
              <a:t>——————</a:t>
            </a:r>
            <a:endParaRPr b="1" sz="35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None/>
            </a:pPr>
            <a:r>
              <a:rPr b="1" lang="en-US" sz="3500">
                <a:solidFill>
                  <a:schemeClr val="lt1"/>
                </a:solidFill>
                <a:latin typeface="Montserrat"/>
                <a:ea typeface="Montserrat"/>
                <a:cs typeface="Montserrat"/>
                <a:sym typeface="Montserrat"/>
              </a:rPr>
              <a:t>					P (x)</a:t>
            </a:r>
            <a:endParaRPr b="1" sz="3500">
              <a:solidFill>
                <a:schemeClr val="lt1"/>
              </a:solidFill>
              <a:latin typeface="Montserrat"/>
              <a:ea typeface="Montserrat"/>
              <a:cs typeface="Montserrat"/>
              <a:sym typeface="Montserrat"/>
            </a:endParaRPr>
          </a:p>
        </p:txBody>
      </p:sp>
      <p:sp>
        <p:nvSpPr>
          <p:cNvPr id="499" name="Google Shape;499;p35"/>
          <p:cNvSpPr txBox="1"/>
          <p:nvPr/>
        </p:nvSpPr>
        <p:spPr>
          <a:xfrm>
            <a:off x="8473725" y="7470475"/>
            <a:ext cx="7095000" cy="16161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3500">
                <a:solidFill>
                  <a:srgbClr val="FFFFFF"/>
                </a:solidFill>
                <a:latin typeface="Montserrat"/>
                <a:ea typeface="Montserrat"/>
                <a:cs typeface="Montserrat"/>
                <a:sym typeface="Montserrat"/>
              </a:rPr>
              <a:t>Not Spam</a:t>
            </a:r>
            <a:r>
              <a:rPr b="1" lang="en-US" sz="3500">
                <a:solidFill>
                  <a:srgbClr val="FFFFFF"/>
                </a:solidFill>
                <a:latin typeface="Montserrat"/>
                <a:ea typeface="Montserrat"/>
                <a:cs typeface="Montserrat"/>
                <a:sym typeface="Montserrat"/>
              </a:rPr>
              <a:t> =     0.0014</a:t>
            </a:r>
            <a:endParaRPr b="1" sz="3500">
              <a:solidFill>
                <a:srgbClr val="FFFFFF"/>
              </a:solidFill>
              <a:latin typeface="Montserrat"/>
              <a:ea typeface="Montserrat"/>
              <a:cs typeface="Montserrat"/>
              <a:sym typeface="Montserrat"/>
            </a:endParaRPr>
          </a:p>
          <a:p>
            <a:pPr indent="0" lvl="0" marL="0" marR="0" rtl="0" algn="l">
              <a:lnSpc>
                <a:spcPct val="100000"/>
              </a:lnSpc>
              <a:spcBef>
                <a:spcPts val="0"/>
              </a:spcBef>
              <a:spcAft>
                <a:spcPts val="0"/>
              </a:spcAft>
              <a:buNone/>
            </a:pPr>
            <a:r>
              <a:rPr b="1" lang="en-US" sz="3500">
                <a:solidFill>
                  <a:srgbClr val="FFFFFF"/>
                </a:solidFill>
                <a:latin typeface="Montserrat"/>
                <a:ea typeface="Montserrat"/>
                <a:cs typeface="Montserrat"/>
                <a:sym typeface="Montserrat"/>
              </a:rPr>
              <a:t>	    			    —</a:t>
            </a:r>
            <a:r>
              <a:rPr b="1" lang="en-US" sz="3500">
                <a:solidFill>
                  <a:schemeClr val="lt1"/>
                </a:solidFill>
                <a:latin typeface="Montserrat"/>
                <a:ea typeface="Montserrat"/>
                <a:cs typeface="Montserrat"/>
                <a:sym typeface="Montserrat"/>
              </a:rPr>
              <a:t>——————</a:t>
            </a:r>
            <a:endParaRPr b="1" sz="35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None/>
            </a:pPr>
            <a:r>
              <a:rPr b="1" lang="en-US" sz="3500">
                <a:solidFill>
                  <a:schemeClr val="lt1"/>
                </a:solidFill>
                <a:latin typeface="Montserrat"/>
                <a:ea typeface="Montserrat"/>
                <a:cs typeface="Montserrat"/>
                <a:sym typeface="Montserrat"/>
              </a:rPr>
              <a:t>					    	   P (x)</a:t>
            </a:r>
            <a:endParaRPr b="1" sz="3500">
              <a:solidFill>
                <a:schemeClr val="lt1"/>
              </a:solidFill>
              <a:latin typeface="Montserrat"/>
              <a:ea typeface="Montserrat"/>
              <a:cs typeface="Montserrat"/>
              <a:sym typeface="Montserrat"/>
            </a:endParaRPr>
          </a:p>
        </p:txBody>
      </p:sp>
      <p:sp>
        <p:nvSpPr>
          <p:cNvPr id="500" name="Google Shape;500;p35"/>
          <p:cNvSpPr txBox="1"/>
          <p:nvPr/>
        </p:nvSpPr>
        <p:spPr>
          <a:xfrm>
            <a:off x="9103050" y="3723750"/>
            <a:ext cx="4283100" cy="1108200"/>
          </a:xfrm>
          <a:prstGeom prst="rect">
            <a:avLst/>
          </a:prstGeom>
          <a:noFill/>
          <a:ln>
            <a:noFill/>
          </a:ln>
        </p:spPr>
        <p:txBody>
          <a:bodyPr anchorCtr="0" anchor="t" bIns="91425" lIns="91425" spcFirstLastPara="1" rIns="91425" wrap="square" tIns="91425">
            <a:spAutoFit/>
          </a:bodyPr>
          <a:lstStyle/>
          <a:p>
            <a:pPr indent="0" lvl="0" marL="0" rtl="0" algn="l">
              <a:lnSpc>
                <a:spcPct val="140000"/>
              </a:lnSpc>
              <a:spcBef>
                <a:spcPts val="0"/>
              </a:spcBef>
              <a:spcAft>
                <a:spcPts val="0"/>
              </a:spcAft>
              <a:buNone/>
            </a:pPr>
            <a:r>
              <a:rPr lang="en-US" sz="2500">
                <a:solidFill>
                  <a:schemeClr val="lt1"/>
                </a:solidFill>
                <a:latin typeface="Montserrat"/>
                <a:ea typeface="Montserrat"/>
                <a:cs typeface="Montserrat"/>
                <a:sym typeface="Montserrat"/>
              </a:rPr>
              <a:t>For “Not spam” emails:</a:t>
            </a:r>
            <a:endParaRPr sz="2500">
              <a:solidFill>
                <a:schemeClr val="lt1"/>
              </a:solidFill>
              <a:latin typeface="Montserrat"/>
              <a:ea typeface="Montserrat"/>
              <a:cs typeface="Montserrat"/>
              <a:sym typeface="Montserrat"/>
            </a:endParaRPr>
          </a:p>
          <a:p>
            <a:pPr indent="-387350" lvl="0" marL="457200" rtl="0" algn="l">
              <a:lnSpc>
                <a:spcPct val="140000"/>
              </a:lnSpc>
              <a:spcBef>
                <a:spcPts val="0"/>
              </a:spcBef>
              <a:spcAft>
                <a:spcPts val="0"/>
              </a:spcAft>
              <a:buClr>
                <a:schemeClr val="lt1"/>
              </a:buClr>
              <a:buSzPts val="2500"/>
              <a:buFont typeface="Montserrat"/>
              <a:buChar char="●"/>
            </a:pPr>
            <a:r>
              <a:rPr lang="en-US" sz="2500">
                <a:solidFill>
                  <a:schemeClr val="lt1"/>
                </a:solidFill>
                <a:latin typeface="Montserrat"/>
                <a:ea typeface="Montserrat"/>
                <a:cs typeface="Montserrat"/>
                <a:sym typeface="Montserrat"/>
              </a:rPr>
              <a:t>0.002 * 0.7 = 0.0014</a:t>
            </a:r>
            <a:endParaRPr sz="2500">
              <a:solidFill>
                <a:schemeClr val="lt1"/>
              </a:solidFill>
              <a:latin typeface="Montserrat"/>
              <a:ea typeface="Montserrat"/>
              <a:cs typeface="Montserrat"/>
              <a:sym typeface="Montserrat"/>
            </a:endParaRPr>
          </a:p>
        </p:txBody>
      </p:sp>
      <p:sp>
        <p:nvSpPr>
          <p:cNvPr id="501" name="Google Shape;501;p35"/>
          <p:cNvSpPr txBox="1"/>
          <p:nvPr/>
        </p:nvSpPr>
        <p:spPr>
          <a:xfrm>
            <a:off x="3175000" y="2448400"/>
            <a:ext cx="11163300" cy="569400"/>
          </a:xfrm>
          <a:prstGeom prst="rect">
            <a:avLst/>
          </a:prstGeom>
          <a:noFill/>
          <a:ln>
            <a:noFill/>
          </a:ln>
        </p:spPr>
        <p:txBody>
          <a:bodyPr anchorCtr="0" anchor="t" bIns="91425" lIns="91425" spcFirstLastPara="1" rIns="91425" wrap="square" tIns="91425">
            <a:spAutoFit/>
          </a:bodyPr>
          <a:lstStyle/>
          <a:p>
            <a:pPr indent="0" lvl="0" marL="0" rtl="0" algn="l">
              <a:lnSpc>
                <a:spcPct val="140000"/>
              </a:lnSpc>
              <a:spcBef>
                <a:spcPts val="0"/>
              </a:spcBef>
              <a:spcAft>
                <a:spcPts val="0"/>
              </a:spcAft>
              <a:buNone/>
            </a:pPr>
            <a:r>
              <a:rPr b="1" lang="en-US" sz="2500">
                <a:solidFill>
                  <a:schemeClr val="lt1"/>
                </a:solidFill>
                <a:latin typeface="Montserrat"/>
                <a:ea typeface="Montserrat"/>
                <a:cs typeface="Montserrat"/>
                <a:sym typeface="Montserrat"/>
              </a:rPr>
              <a:t>3.  Numerator Calculations - </a:t>
            </a:r>
            <a:r>
              <a:rPr lang="en-US" sz="2500">
                <a:solidFill>
                  <a:schemeClr val="lt1"/>
                </a:solidFill>
                <a:latin typeface="Montserrat"/>
                <a:ea typeface="Montserrat"/>
                <a:cs typeface="Montserrat"/>
                <a:sym typeface="Montserrat"/>
              </a:rPr>
              <a:t>Likelihood * Class Prior Probability</a:t>
            </a:r>
            <a:endParaRPr>
              <a:latin typeface="Montserrat"/>
              <a:ea typeface="Montserrat"/>
              <a:cs typeface="Montserrat"/>
              <a:sym typeface="Montserrat"/>
            </a:endParaRPr>
          </a:p>
        </p:txBody>
      </p:sp>
      <p:sp>
        <p:nvSpPr>
          <p:cNvPr id="502" name="Google Shape;502;p35"/>
          <p:cNvSpPr txBox="1"/>
          <p:nvPr/>
        </p:nvSpPr>
        <p:spPr>
          <a:xfrm>
            <a:off x="3175000" y="5537888"/>
            <a:ext cx="11163300" cy="1108200"/>
          </a:xfrm>
          <a:prstGeom prst="rect">
            <a:avLst/>
          </a:prstGeom>
          <a:noFill/>
          <a:ln>
            <a:noFill/>
          </a:ln>
        </p:spPr>
        <p:txBody>
          <a:bodyPr anchorCtr="0" anchor="t" bIns="91425" lIns="91425" spcFirstLastPara="1" rIns="91425" wrap="square" tIns="91425">
            <a:spAutoFit/>
          </a:bodyPr>
          <a:lstStyle/>
          <a:p>
            <a:pPr indent="0" lvl="0" marL="0" rtl="0" algn="l">
              <a:lnSpc>
                <a:spcPct val="140000"/>
              </a:lnSpc>
              <a:spcBef>
                <a:spcPts val="0"/>
              </a:spcBef>
              <a:spcAft>
                <a:spcPts val="0"/>
              </a:spcAft>
              <a:buNone/>
            </a:pPr>
            <a:r>
              <a:rPr b="1" lang="en-US" sz="2500">
                <a:solidFill>
                  <a:schemeClr val="lt1"/>
                </a:solidFill>
                <a:latin typeface="Montserrat"/>
                <a:ea typeface="Montserrat"/>
                <a:cs typeface="Montserrat"/>
                <a:sym typeface="Montserrat"/>
              </a:rPr>
              <a:t>4</a:t>
            </a:r>
            <a:r>
              <a:rPr b="1" lang="en-US" sz="2500">
                <a:solidFill>
                  <a:schemeClr val="lt1"/>
                </a:solidFill>
                <a:latin typeface="Montserrat"/>
                <a:ea typeface="Montserrat"/>
                <a:cs typeface="Montserrat"/>
                <a:sym typeface="Montserrat"/>
              </a:rPr>
              <a:t>.  Denominator Calculations</a:t>
            </a:r>
            <a:endParaRPr b="1" sz="2500">
              <a:solidFill>
                <a:schemeClr val="lt1"/>
              </a:solidFill>
              <a:latin typeface="Montserrat"/>
              <a:ea typeface="Montserrat"/>
              <a:cs typeface="Montserrat"/>
              <a:sym typeface="Montserrat"/>
            </a:endParaRPr>
          </a:p>
          <a:p>
            <a:pPr indent="0" lvl="0" marL="0" rtl="0" algn="l">
              <a:lnSpc>
                <a:spcPct val="140000"/>
              </a:lnSpc>
              <a:spcBef>
                <a:spcPts val="0"/>
              </a:spcBef>
              <a:spcAft>
                <a:spcPts val="0"/>
              </a:spcAft>
              <a:buNone/>
            </a:pPr>
            <a:r>
              <a:rPr lang="en-US" sz="2500">
                <a:solidFill>
                  <a:schemeClr val="lt1"/>
                </a:solidFill>
                <a:latin typeface="Montserrat"/>
                <a:ea typeface="Montserrat"/>
                <a:cs typeface="Montserrat"/>
                <a:sym typeface="Montserrat"/>
              </a:rPr>
              <a:t>Chance of </a:t>
            </a:r>
            <a:r>
              <a:rPr lang="en-US" sz="2500">
                <a:solidFill>
                  <a:schemeClr val="lt1"/>
                </a:solidFill>
                <a:latin typeface="Montserrat"/>
                <a:ea typeface="Montserrat"/>
                <a:cs typeface="Montserrat"/>
                <a:sym typeface="Montserrat"/>
              </a:rPr>
              <a:t>seeing the words “win big money” in any email.</a:t>
            </a:r>
            <a:endParaRPr sz="2500">
              <a:solidFill>
                <a:schemeClr val="lt1"/>
              </a:solidFill>
              <a:latin typeface="Montserrat"/>
              <a:ea typeface="Montserrat"/>
              <a:cs typeface="Montserrat"/>
              <a:sym typeface="Montserrat"/>
            </a:endParaRPr>
          </a:p>
        </p:txBody>
      </p:sp>
      <p:sp>
        <p:nvSpPr>
          <p:cNvPr id="503" name="Google Shape;503;p35"/>
          <p:cNvSpPr/>
          <p:nvPr/>
        </p:nvSpPr>
        <p:spPr>
          <a:xfrm>
            <a:off x="7008075" y="7904275"/>
            <a:ext cx="1173600" cy="748500"/>
          </a:xfrm>
          <a:prstGeom prst="chevron">
            <a:avLst>
              <a:gd fmla="val 79031" name="adj"/>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0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0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507" name="Shape 507"/>
        <p:cNvGrpSpPr/>
        <p:nvPr/>
      </p:nvGrpSpPr>
      <p:grpSpPr>
        <a:xfrm>
          <a:off x="0" y="0"/>
          <a:ext cx="0" cy="0"/>
          <a:chOff x="0" y="0"/>
          <a:chExt cx="0" cy="0"/>
        </a:xfrm>
      </p:grpSpPr>
      <p:sp>
        <p:nvSpPr>
          <p:cNvPr id="508" name="Google Shape;508;p36"/>
          <p:cNvSpPr/>
          <p:nvPr/>
        </p:nvSpPr>
        <p:spPr>
          <a:xfrm>
            <a:off x="-4489798" y="3530190"/>
            <a:ext cx="9512124" cy="6658487"/>
          </a:xfrm>
          <a:custGeom>
            <a:rect b="b" l="l" r="r" t="t"/>
            <a:pathLst>
              <a:path extrusionOk="0" h="6658487" w="9512124">
                <a:moveTo>
                  <a:pt x="0" y="0"/>
                </a:moveTo>
                <a:lnTo>
                  <a:pt x="9512124" y="0"/>
                </a:lnTo>
                <a:lnTo>
                  <a:pt x="9512124" y="6658486"/>
                </a:lnTo>
                <a:lnTo>
                  <a:pt x="0" y="6658486"/>
                </a:lnTo>
                <a:lnTo>
                  <a:pt x="0" y="0"/>
                </a:lnTo>
                <a:close/>
              </a:path>
            </a:pathLst>
          </a:custGeom>
          <a:blipFill rotWithShape="1">
            <a:blip r:embed="rId3">
              <a:alphaModFix/>
            </a:blip>
            <a:stretch>
              <a:fillRect b="0" l="0" r="0" t="0"/>
            </a:stretch>
          </a:blipFill>
          <a:ln>
            <a:noFill/>
          </a:ln>
        </p:spPr>
      </p:sp>
      <p:sp>
        <p:nvSpPr>
          <p:cNvPr id="509" name="Google Shape;509;p36"/>
          <p:cNvSpPr/>
          <p:nvPr/>
        </p:nvSpPr>
        <p:spPr>
          <a:xfrm>
            <a:off x="0" y="34290"/>
            <a:ext cx="18288000" cy="10433685"/>
          </a:xfrm>
          <a:custGeom>
            <a:rect b="b" l="l" r="r" t="t"/>
            <a:pathLst>
              <a:path extrusionOk="0" h="10433685" w="18288000">
                <a:moveTo>
                  <a:pt x="0" y="0"/>
                </a:moveTo>
                <a:lnTo>
                  <a:pt x="18288000" y="0"/>
                </a:lnTo>
                <a:lnTo>
                  <a:pt x="18288000" y="10433685"/>
                </a:lnTo>
                <a:lnTo>
                  <a:pt x="0" y="10433685"/>
                </a:lnTo>
                <a:lnTo>
                  <a:pt x="0" y="0"/>
                </a:lnTo>
                <a:close/>
              </a:path>
            </a:pathLst>
          </a:custGeom>
          <a:blipFill rotWithShape="1">
            <a:blip r:embed="rId4">
              <a:alphaModFix/>
            </a:blip>
            <a:stretch>
              <a:fillRect b="-36769" l="0" r="0" t="-38499"/>
            </a:stretch>
          </a:blipFill>
          <a:ln>
            <a:noFill/>
          </a:ln>
        </p:spPr>
      </p:sp>
      <p:sp>
        <p:nvSpPr>
          <p:cNvPr id="510" name="Google Shape;510;p36"/>
          <p:cNvSpPr/>
          <p:nvPr/>
        </p:nvSpPr>
        <p:spPr>
          <a:xfrm rot="-842175">
            <a:off x="13977972" y="-122525"/>
            <a:ext cx="9200334" cy="10239284"/>
          </a:xfrm>
          <a:custGeom>
            <a:rect b="b" l="l" r="r" t="t"/>
            <a:pathLst>
              <a:path extrusionOk="0" h="10240788" w="9201686">
                <a:moveTo>
                  <a:pt x="0" y="0"/>
                </a:moveTo>
                <a:lnTo>
                  <a:pt x="9201686" y="0"/>
                </a:lnTo>
                <a:lnTo>
                  <a:pt x="9201686" y="10240787"/>
                </a:lnTo>
                <a:lnTo>
                  <a:pt x="0" y="10240787"/>
                </a:lnTo>
                <a:lnTo>
                  <a:pt x="0" y="0"/>
                </a:lnTo>
                <a:close/>
              </a:path>
            </a:pathLst>
          </a:custGeom>
          <a:blipFill rotWithShape="1">
            <a:blip r:embed="rId5">
              <a:alphaModFix/>
            </a:blip>
            <a:stretch>
              <a:fillRect b="-477" l="0" r="0" t="-478"/>
            </a:stretch>
          </a:blipFill>
          <a:ln>
            <a:noFill/>
          </a:ln>
        </p:spPr>
      </p:sp>
      <p:sp>
        <p:nvSpPr>
          <p:cNvPr id="511" name="Google Shape;511;p36"/>
          <p:cNvSpPr txBox="1"/>
          <p:nvPr/>
        </p:nvSpPr>
        <p:spPr>
          <a:xfrm>
            <a:off x="3556050" y="5361013"/>
            <a:ext cx="3826500" cy="384900"/>
          </a:xfrm>
          <a:prstGeom prst="rect">
            <a:avLst/>
          </a:prstGeom>
          <a:noFill/>
          <a:ln>
            <a:noFill/>
          </a:ln>
        </p:spPr>
        <p:txBody>
          <a:bodyPr anchorCtr="0" anchor="t" bIns="0" lIns="0" spcFirstLastPara="1" rIns="0" wrap="square" tIns="0">
            <a:spAutoFit/>
          </a:bodyPr>
          <a:lstStyle/>
          <a:p>
            <a:pPr indent="0" lvl="0" marL="0" marR="0" rtl="0" algn="ctr">
              <a:lnSpc>
                <a:spcPct val="139958"/>
              </a:lnSpc>
              <a:spcBef>
                <a:spcPts val="0"/>
              </a:spcBef>
              <a:spcAft>
                <a:spcPts val="0"/>
              </a:spcAft>
              <a:buNone/>
            </a:pPr>
            <a:r>
              <a:rPr lang="en-US" sz="2500">
                <a:solidFill>
                  <a:srgbClr val="FFFFFF"/>
                </a:solidFill>
                <a:latin typeface="Dela Gothic One"/>
                <a:ea typeface="Dela Gothic One"/>
                <a:cs typeface="Dela Gothic One"/>
                <a:sym typeface="Dela Gothic One"/>
              </a:rPr>
              <a:t>Retail/E-</a:t>
            </a:r>
            <a:r>
              <a:rPr lang="en-US" sz="2500">
                <a:solidFill>
                  <a:srgbClr val="FFFFFF"/>
                </a:solidFill>
                <a:latin typeface="Dela Gothic One"/>
                <a:ea typeface="Dela Gothic One"/>
                <a:cs typeface="Dela Gothic One"/>
                <a:sym typeface="Dela Gothic One"/>
              </a:rPr>
              <a:t>Commerce</a:t>
            </a:r>
            <a:endParaRPr sz="2500"/>
          </a:p>
        </p:txBody>
      </p:sp>
      <p:sp>
        <p:nvSpPr>
          <p:cNvPr id="512" name="Google Shape;512;p36"/>
          <p:cNvSpPr txBox="1"/>
          <p:nvPr/>
        </p:nvSpPr>
        <p:spPr>
          <a:xfrm>
            <a:off x="3954888" y="8936462"/>
            <a:ext cx="3028800" cy="384900"/>
          </a:xfrm>
          <a:prstGeom prst="rect">
            <a:avLst/>
          </a:prstGeom>
          <a:noFill/>
          <a:ln>
            <a:noFill/>
          </a:ln>
        </p:spPr>
        <p:txBody>
          <a:bodyPr anchorCtr="0" anchor="t" bIns="0" lIns="0" spcFirstLastPara="1" rIns="0" wrap="square" tIns="0">
            <a:spAutoFit/>
          </a:bodyPr>
          <a:lstStyle/>
          <a:p>
            <a:pPr indent="0" lvl="0" marL="0" marR="0" rtl="0" algn="ctr">
              <a:lnSpc>
                <a:spcPct val="139958"/>
              </a:lnSpc>
              <a:spcBef>
                <a:spcPts val="0"/>
              </a:spcBef>
              <a:spcAft>
                <a:spcPts val="0"/>
              </a:spcAft>
              <a:buNone/>
            </a:pPr>
            <a:r>
              <a:rPr lang="en-US" sz="2500">
                <a:solidFill>
                  <a:srgbClr val="FFFFFF"/>
                </a:solidFill>
                <a:latin typeface="Dela Gothic One"/>
                <a:ea typeface="Dela Gothic One"/>
                <a:cs typeface="Dela Gothic One"/>
                <a:sym typeface="Dela Gothic One"/>
              </a:rPr>
              <a:t>Tech/Software</a:t>
            </a:r>
            <a:endParaRPr sz="2500"/>
          </a:p>
        </p:txBody>
      </p:sp>
      <p:sp>
        <p:nvSpPr>
          <p:cNvPr id="513" name="Google Shape;513;p36"/>
          <p:cNvSpPr txBox="1"/>
          <p:nvPr/>
        </p:nvSpPr>
        <p:spPr>
          <a:xfrm>
            <a:off x="11304301" y="8936449"/>
            <a:ext cx="3028800" cy="384900"/>
          </a:xfrm>
          <a:prstGeom prst="rect">
            <a:avLst/>
          </a:prstGeom>
          <a:noFill/>
          <a:ln>
            <a:noFill/>
          </a:ln>
        </p:spPr>
        <p:txBody>
          <a:bodyPr anchorCtr="0" anchor="t" bIns="0" lIns="0" spcFirstLastPara="1" rIns="0" wrap="square" tIns="0">
            <a:spAutoFit/>
          </a:bodyPr>
          <a:lstStyle/>
          <a:p>
            <a:pPr indent="0" lvl="0" marL="0" marR="0" rtl="0" algn="ctr">
              <a:lnSpc>
                <a:spcPct val="139958"/>
              </a:lnSpc>
              <a:spcBef>
                <a:spcPts val="0"/>
              </a:spcBef>
              <a:spcAft>
                <a:spcPts val="0"/>
              </a:spcAft>
              <a:buNone/>
            </a:pPr>
            <a:r>
              <a:rPr lang="en-US" sz="2500">
                <a:solidFill>
                  <a:srgbClr val="FFFFFF"/>
                </a:solidFill>
                <a:latin typeface="Dela Gothic One"/>
                <a:ea typeface="Dela Gothic One"/>
                <a:cs typeface="Dela Gothic One"/>
                <a:sym typeface="Dela Gothic One"/>
              </a:rPr>
              <a:t>Marketing</a:t>
            </a:r>
            <a:endParaRPr sz="2500"/>
          </a:p>
        </p:txBody>
      </p:sp>
      <p:sp>
        <p:nvSpPr>
          <p:cNvPr id="514" name="Google Shape;514;p36"/>
          <p:cNvSpPr txBox="1"/>
          <p:nvPr/>
        </p:nvSpPr>
        <p:spPr>
          <a:xfrm>
            <a:off x="11304308" y="5005649"/>
            <a:ext cx="3028800" cy="384900"/>
          </a:xfrm>
          <a:prstGeom prst="rect">
            <a:avLst/>
          </a:prstGeom>
          <a:noFill/>
          <a:ln>
            <a:noFill/>
          </a:ln>
        </p:spPr>
        <p:txBody>
          <a:bodyPr anchorCtr="0" anchor="t" bIns="0" lIns="0" spcFirstLastPara="1" rIns="0" wrap="square" tIns="0">
            <a:spAutoFit/>
          </a:bodyPr>
          <a:lstStyle/>
          <a:p>
            <a:pPr indent="0" lvl="0" marL="0" marR="0" rtl="0" algn="ctr">
              <a:lnSpc>
                <a:spcPct val="139958"/>
              </a:lnSpc>
              <a:spcBef>
                <a:spcPts val="0"/>
              </a:spcBef>
              <a:spcAft>
                <a:spcPts val="0"/>
              </a:spcAft>
              <a:buNone/>
            </a:pPr>
            <a:r>
              <a:rPr lang="en-US" sz="2500">
                <a:solidFill>
                  <a:srgbClr val="FFFFFF"/>
                </a:solidFill>
                <a:latin typeface="Dela Gothic One"/>
                <a:ea typeface="Dela Gothic One"/>
                <a:cs typeface="Dela Gothic One"/>
                <a:sym typeface="Dela Gothic One"/>
              </a:rPr>
              <a:t>Research</a:t>
            </a:r>
            <a:endParaRPr sz="2500"/>
          </a:p>
        </p:txBody>
      </p:sp>
      <p:sp>
        <p:nvSpPr>
          <p:cNvPr id="515" name="Google Shape;515;p36"/>
          <p:cNvSpPr txBox="1"/>
          <p:nvPr/>
        </p:nvSpPr>
        <p:spPr>
          <a:xfrm>
            <a:off x="3865050" y="626375"/>
            <a:ext cx="10557900" cy="11082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7200">
                <a:solidFill>
                  <a:srgbClr val="FFFFFF"/>
                </a:solidFill>
                <a:latin typeface="Dela Gothic One"/>
                <a:ea typeface="Dela Gothic One"/>
                <a:cs typeface="Dela Gothic One"/>
                <a:sym typeface="Dela Gothic One"/>
              </a:rPr>
              <a:t>NLP Applications</a:t>
            </a:r>
            <a:endParaRPr/>
          </a:p>
        </p:txBody>
      </p:sp>
      <p:sp>
        <p:nvSpPr>
          <p:cNvPr id="516" name="Google Shape;516;p36"/>
          <p:cNvSpPr/>
          <p:nvPr/>
        </p:nvSpPr>
        <p:spPr>
          <a:xfrm>
            <a:off x="1114733" y="-610354"/>
            <a:ext cx="5536686" cy="1806344"/>
          </a:xfrm>
          <a:custGeom>
            <a:rect b="b" l="l" r="r" t="t"/>
            <a:pathLst>
              <a:path extrusionOk="0" h="1806344" w="5536686">
                <a:moveTo>
                  <a:pt x="0" y="0"/>
                </a:moveTo>
                <a:lnTo>
                  <a:pt x="5536686" y="0"/>
                </a:lnTo>
                <a:lnTo>
                  <a:pt x="5536686" y="1806343"/>
                </a:lnTo>
                <a:lnTo>
                  <a:pt x="0" y="1806343"/>
                </a:lnTo>
                <a:lnTo>
                  <a:pt x="0" y="0"/>
                </a:lnTo>
                <a:close/>
              </a:path>
            </a:pathLst>
          </a:custGeom>
          <a:blipFill rotWithShape="1">
            <a:blip r:embed="rId6">
              <a:alphaModFix/>
            </a:blip>
            <a:stretch>
              <a:fillRect b="0" l="0" r="0" t="0"/>
            </a:stretch>
          </a:blipFill>
          <a:ln>
            <a:noFill/>
          </a:ln>
        </p:spPr>
      </p:sp>
      <p:sp>
        <p:nvSpPr>
          <p:cNvPr id="517" name="Google Shape;517;p36"/>
          <p:cNvSpPr/>
          <p:nvPr/>
        </p:nvSpPr>
        <p:spPr>
          <a:xfrm>
            <a:off x="15718038" y="125528"/>
            <a:ext cx="5536686" cy="1806344"/>
          </a:xfrm>
          <a:custGeom>
            <a:rect b="b" l="l" r="r" t="t"/>
            <a:pathLst>
              <a:path extrusionOk="0" h="1806344" w="5536686">
                <a:moveTo>
                  <a:pt x="0" y="0"/>
                </a:moveTo>
                <a:lnTo>
                  <a:pt x="5536685" y="0"/>
                </a:lnTo>
                <a:lnTo>
                  <a:pt x="5536685" y="1806344"/>
                </a:lnTo>
                <a:lnTo>
                  <a:pt x="0" y="1806344"/>
                </a:lnTo>
                <a:lnTo>
                  <a:pt x="0" y="0"/>
                </a:lnTo>
                <a:close/>
              </a:path>
            </a:pathLst>
          </a:custGeom>
          <a:blipFill rotWithShape="1">
            <a:blip r:embed="rId6">
              <a:alphaModFix/>
            </a:blip>
            <a:stretch>
              <a:fillRect b="0" l="0" r="0" t="0"/>
            </a:stretch>
          </a:blipFill>
          <a:ln>
            <a:noFill/>
          </a:ln>
        </p:spPr>
      </p:sp>
      <p:sp>
        <p:nvSpPr>
          <p:cNvPr id="518" name="Google Shape;518;p36"/>
          <p:cNvSpPr/>
          <p:nvPr/>
        </p:nvSpPr>
        <p:spPr>
          <a:xfrm>
            <a:off x="-3387902" y="1028700"/>
            <a:ext cx="5536686" cy="1806344"/>
          </a:xfrm>
          <a:custGeom>
            <a:rect b="b" l="l" r="r" t="t"/>
            <a:pathLst>
              <a:path extrusionOk="0" h="1806344" w="5536686">
                <a:moveTo>
                  <a:pt x="0" y="0"/>
                </a:moveTo>
                <a:lnTo>
                  <a:pt x="5536686" y="0"/>
                </a:lnTo>
                <a:lnTo>
                  <a:pt x="5536686" y="1806344"/>
                </a:lnTo>
                <a:lnTo>
                  <a:pt x="0" y="1806344"/>
                </a:lnTo>
                <a:lnTo>
                  <a:pt x="0" y="0"/>
                </a:lnTo>
                <a:close/>
              </a:path>
            </a:pathLst>
          </a:custGeom>
          <a:blipFill rotWithShape="1">
            <a:blip r:embed="rId6">
              <a:alphaModFix/>
            </a:blip>
            <a:stretch>
              <a:fillRect b="0" l="0" r="0" t="0"/>
            </a:stretch>
          </a:blipFill>
          <a:ln>
            <a:noFill/>
          </a:ln>
        </p:spPr>
      </p:sp>
      <p:sp>
        <p:nvSpPr>
          <p:cNvPr id="519" name="Google Shape;519;p36"/>
          <p:cNvSpPr/>
          <p:nvPr/>
        </p:nvSpPr>
        <p:spPr>
          <a:xfrm>
            <a:off x="11996090" y="8661631"/>
            <a:ext cx="5536686" cy="1806344"/>
          </a:xfrm>
          <a:custGeom>
            <a:rect b="b" l="l" r="r" t="t"/>
            <a:pathLst>
              <a:path extrusionOk="0" h="1806344" w="5536686">
                <a:moveTo>
                  <a:pt x="0" y="0"/>
                </a:moveTo>
                <a:lnTo>
                  <a:pt x="5536686" y="0"/>
                </a:lnTo>
                <a:lnTo>
                  <a:pt x="5536686" y="1806344"/>
                </a:lnTo>
                <a:lnTo>
                  <a:pt x="0" y="1806344"/>
                </a:lnTo>
                <a:lnTo>
                  <a:pt x="0" y="0"/>
                </a:lnTo>
                <a:close/>
              </a:path>
            </a:pathLst>
          </a:custGeom>
          <a:blipFill rotWithShape="1">
            <a:blip r:embed="rId6">
              <a:alphaModFix/>
            </a:blip>
            <a:stretch>
              <a:fillRect b="0" l="0" r="0" t="0"/>
            </a:stretch>
          </a:blipFill>
          <a:ln>
            <a:noFill/>
          </a:ln>
        </p:spPr>
      </p:sp>
      <p:pic>
        <p:nvPicPr>
          <p:cNvPr id="520" name="Google Shape;520;p36"/>
          <p:cNvPicPr preferRelativeResize="0"/>
          <p:nvPr/>
        </p:nvPicPr>
        <p:blipFill rotWithShape="1">
          <a:blip r:embed="rId7">
            <a:alphaModFix/>
          </a:blip>
          <a:srcRect b="17992" l="0" r="0" t="0"/>
          <a:stretch/>
        </p:blipFill>
        <p:spPr>
          <a:xfrm>
            <a:off x="3865050" y="2031163"/>
            <a:ext cx="3208500" cy="3223800"/>
          </a:xfrm>
          <a:prstGeom prst="roundRect">
            <a:avLst>
              <a:gd fmla="val 9829" name="adj"/>
            </a:avLst>
          </a:prstGeom>
          <a:noFill/>
          <a:ln cap="flat" cmpd="sng" w="28575">
            <a:solidFill>
              <a:schemeClr val="accent1"/>
            </a:solidFill>
            <a:prstDash val="solid"/>
            <a:round/>
            <a:headEnd len="sm" w="sm" type="none"/>
            <a:tailEnd len="sm" w="sm" type="none"/>
          </a:ln>
        </p:spPr>
      </p:pic>
      <p:pic>
        <p:nvPicPr>
          <p:cNvPr id="521" name="Google Shape;521;p36"/>
          <p:cNvPicPr preferRelativeResize="0"/>
          <p:nvPr/>
        </p:nvPicPr>
        <p:blipFill>
          <a:blip r:embed="rId8">
            <a:alphaModFix/>
          </a:blip>
          <a:stretch>
            <a:fillRect/>
          </a:stretch>
        </p:blipFill>
        <p:spPr>
          <a:xfrm>
            <a:off x="11214450" y="5754138"/>
            <a:ext cx="3208500" cy="3074700"/>
          </a:xfrm>
          <a:prstGeom prst="roundRect">
            <a:avLst>
              <a:gd fmla="val 8903" name="adj"/>
            </a:avLst>
          </a:prstGeom>
          <a:noFill/>
          <a:ln cap="flat" cmpd="sng" w="28575">
            <a:solidFill>
              <a:schemeClr val="accent1"/>
            </a:solidFill>
            <a:prstDash val="solid"/>
            <a:round/>
            <a:headEnd len="sm" w="sm" type="none"/>
            <a:tailEnd len="sm" w="sm" type="none"/>
          </a:ln>
        </p:spPr>
      </p:pic>
      <p:pic>
        <p:nvPicPr>
          <p:cNvPr id="522" name="Google Shape;522;p36"/>
          <p:cNvPicPr preferRelativeResize="0"/>
          <p:nvPr/>
        </p:nvPicPr>
        <p:blipFill>
          <a:blip r:embed="rId9">
            <a:alphaModFix/>
          </a:blip>
          <a:stretch>
            <a:fillRect/>
          </a:stretch>
        </p:blipFill>
        <p:spPr>
          <a:xfrm>
            <a:off x="3865038" y="6090150"/>
            <a:ext cx="3208500" cy="2738700"/>
          </a:xfrm>
          <a:prstGeom prst="roundRect">
            <a:avLst>
              <a:gd fmla="val 14473" name="adj"/>
            </a:avLst>
          </a:prstGeom>
          <a:noFill/>
          <a:ln cap="flat" cmpd="sng" w="28575">
            <a:solidFill>
              <a:schemeClr val="accent1"/>
            </a:solidFill>
            <a:prstDash val="solid"/>
            <a:round/>
            <a:headEnd len="sm" w="sm" type="none"/>
            <a:tailEnd len="sm" w="sm" type="none"/>
          </a:ln>
        </p:spPr>
      </p:pic>
      <p:pic>
        <p:nvPicPr>
          <p:cNvPr id="523" name="Google Shape;523;p36"/>
          <p:cNvPicPr preferRelativeResize="0"/>
          <p:nvPr/>
        </p:nvPicPr>
        <p:blipFill>
          <a:blip r:embed="rId10">
            <a:alphaModFix/>
          </a:blip>
          <a:stretch>
            <a:fillRect/>
          </a:stretch>
        </p:blipFill>
        <p:spPr>
          <a:xfrm>
            <a:off x="11214450" y="2053312"/>
            <a:ext cx="3208500" cy="2850300"/>
          </a:xfrm>
          <a:prstGeom prst="roundRect">
            <a:avLst>
              <a:gd fmla="val 12200" name="adj"/>
            </a:avLst>
          </a:prstGeom>
          <a:noFill/>
          <a:ln cap="flat" cmpd="sng" w="28575">
            <a:solidFill>
              <a:schemeClr val="accent1"/>
            </a:solidFill>
            <a:prstDash val="solid"/>
            <a:round/>
            <a:headEnd len="sm" w="sm" type="none"/>
            <a:tailEnd len="sm" w="sm" type="none"/>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527" name="Shape 527"/>
        <p:cNvGrpSpPr/>
        <p:nvPr/>
      </p:nvGrpSpPr>
      <p:grpSpPr>
        <a:xfrm>
          <a:off x="0" y="0"/>
          <a:ext cx="0" cy="0"/>
          <a:chOff x="0" y="0"/>
          <a:chExt cx="0" cy="0"/>
        </a:xfrm>
      </p:grpSpPr>
      <p:sp>
        <p:nvSpPr>
          <p:cNvPr id="528" name="Google Shape;528;p37"/>
          <p:cNvSpPr/>
          <p:nvPr/>
        </p:nvSpPr>
        <p:spPr>
          <a:xfrm>
            <a:off x="0" y="-66534"/>
            <a:ext cx="18288000" cy="10433685"/>
          </a:xfrm>
          <a:custGeom>
            <a:rect b="b" l="l" r="r" t="t"/>
            <a:pathLst>
              <a:path extrusionOk="0" h="10433685" w="18288000">
                <a:moveTo>
                  <a:pt x="0" y="0"/>
                </a:moveTo>
                <a:lnTo>
                  <a:pt x="18288000" y="0"/>
                </a:lnTo>
                <a:lnTo>
                  <a:pt x="18288000" y="10433685"/>
                </a:lnTo>
                <a:lnTo>
                  <a:pt x="0" y="10433685"/>
                </a:lnTo>
                <a:lnTo>
                  <a:pt x="0" y="0"/>
                </a:lnTo>
                <a:close/>
              </a:path>
            </a:pathLst>
          </a:custGeom>
          <a:blipFill rotWithShape="1">
            <a:blip r:embed="rId3">
              <a:alphaModFix/>
            </a:blip>
            <a:stretch>
              <a:fillRect b="-36766" l="0" r="0" t="-38503"/>
            </a:stretch>
          </a:blipFill>
          <a:ln>
            <a:noFill/>
          </a:ln>
        </p:spPr>
      </p:sp>
      <p:sp>
        <p:nvSpPr>
          <p:cNvPr id="529" name="Google Shape;529;p37"/>
          <p:cNvSpPr/>
          <p:nvPr/>
        </p:nvSpPr>
        <p:spPr>
          <a:xfrm>
            <a:off x="850862" y="737738"/>
            <a:ext cx="11139898" cy="8229600"/>
          </a:xfrm>
          <a:custGeom>
            <a:rect b="b" l="l" r="r" t="t"/>
            <a:pathLst>
              <a:path extrusionOk="0" h="8229600" w="11139898">
                <a:moveTo>
                  <a:pt x="0" y="0"/>
                </a:moveTo>
                <a:lnTo>
                  <a:pt x="11139899" y="0"/>
                </a:lnTo>
                <a:lnTo>
                  <a:pt x="11139899" y="8229600"/>
                </a:lnTo>
                <a:lnTo>
                  <a:pt x="0" y="8229600"/>
                </a:lnTo>
                <a:lnTo>
                  <a:pt x="0" y="0"/>
                </a:lnTo>
                <a:close/>
              </a:path>
            </a:pathLst>
          </a:custGeom>
          <a:blipFill rotWithShape="1">
            <a:blip r:embed="rId4">
              <a:alphaModFix/>
            </a:blip>
            <a:stretch>
              <a:fillRect b="0" l="0" r="0" t="0"/>
            </a:stretch>
          </a:blipFill>
          <a:ln>
            <a:noFill/>
          </a:ln>
        </p:spPr>
      </p:sp>
      <p:sp>
        <p:nvSpPr>
          <p:cNvPr id="530" name="Google Shape;530;p37"/>
          <p:cNvSpPr txBox="1"/>
          <p:nvPr/>
        </p:nvSpPr>
        <p:spPr>
          <a:xfrm>
            <a:off x="3486605" y="3643777"/>
            <a:ext cx="10829854" cy="138112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9000" u="none" cap="none" strike="noStrike">
                <a:solidFill>
                  <a:srgbClr val="FFFFFF"/>
                </a:solidFill>
                <a:latin typeface="Dela Gothic One"/>
                <a:ea typeface="Dela Gothic One"/>
                <a:cs typeface="Dela Gothic One"/>
                <a:sym typeface="Dela Gothic One"/>
              </a:rPr>
              <a:t>THANK YOU!</a:t>
            </a:r>
            <a:endParaRPr/>
          </a:p>
        </p:txBody>
      </p:sp>
      <p:sp>
        <p:nvSpPr>
          <p:cNvPr id="531" name="Google Shape;531;p37"/>
          <p:cNvSpPr/>
          <p:nvPr/>
        </p:nvSpPr>
        <p:spPr>
          <a:xfrm>
            <a:off x="14366045" y="8035900"/>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5">
              <a:alphaModFix/>
            </a:blip>
            <a:stretch>
              <a:fillRect b="0" l="0" r="0" t="0"/>
            </a:stretch>
          </a:blipFill>
          <a:ln>
            <a:noFill/>
          </a:ln>
        </p:spPr>
      </p:sp>
      <p:sp>
        <p:nvSpPr>
          <p:cNvPr id="532" name="Google Shape;532;p37"/>
          <p:cNvSpPr/>
          <p:nvPr/>
        </p:nvSpPr>
        <p:spPr>
          <a:xfrm>
            <a:off x="13321623" y="8399033"/>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5">
              <a:alphaModFix/>
            </a:blip>
            <a:stretch>
              <a:fillRect b="0" l="0" r="0" t="0"/>
            </a:stretch>
          </a:blipFill>
          <a:ln>
            <a:noFill/>
          </a:ln>
        </p:spPr>
      </p:sp>
      <p:sp>
        <p:nvSpPr>
          <p:cNvPr id="533" name="Google Shape;533;p37"/>
          <p:cNvSpPr/>
          <p:nvPr/>
        </p:nvSpPr>
        <p:spPr>
          <a:xfrm>
            <a:off x="8351015" y="-299219"/>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5">
              <a:alphaModFix/>
            </a:blip>
            <a:stretch>
              <a:fillRect b="0" l="0" r="0" t="0"/>
            </a:stretch>
          </a:blipFill>
          <a:ln>
            <a:noFill/>
          </a:ln>
        </p:spPr>
      </p:sp>
      <p:sp>
        <p:nvSpPr>
          <p:cNvPr id="534" name="Google Shape;534;p37"/>
          <p:cNvSpPr/>
          <p:nvPr/>
        </p:nvSpPr>
        <p:spPr>
          <a:xfrm>
            <a:off x="1007043" y="8234867"/>
            <a:ext cx="6324586" cy="1023433"/>
          </a:xfrm>
          <a:custGeom>
            <a:rect b="b" l="l" r="r" t="t"/>
            <a:pathLst>
              <a:path extrusionOk="0" h="1023433" w="6324586">
                <a:moveTo>
                  <a:pt x="0" y="0"/>
                </a:moveTo>
                <a:lnTo>
                  <a:pt x="6324586" y="0"/>
                </a:lnTo>
                <a:lnTo>
                  <a:pt x="6324586" y="1023433"/>
                </a:lnTo>
                <a:lnTo>
                  <a:pt x="0" y="1023433"/>
                </a:lnTo>
                <a:lnTo>
                  <a:pt x="0" y="0"/>
                </a:lnTo>
                <a:close/>
              </a:path>
            </a:pathLst>
          </a:custGeom>
          <a:blipFill rotWithShape="1">
            <a:blip r:embed="rId6">
              <a:alphaModFix/>
            </a:blip>
            <a:stretch>
              <a:fillRect b="0" l="0" r="0" t="0"/>
            </a:stretch>
          </a:blipFill>
          <a:ln>
            <a:noFill/>
          </a:ln>
        </p:spPr>
      </p:sp>
      <p:sp>
        <p:nvSpPr>
          <p:cNvPr id="535" name="Google Shape;535;p37"/>
          <p:cNvSpPr/>
          <p:nvPr/>
        </p:nvSpPr>
        <p:spPr>
          <a:xfrm>
            <a:off x="-1995898" y="7723150"/>
            <a:ext cx="6324586" cy="1023433"/>
          </a:xfrm>
          <a:custGeom>
            <a:rect b="b" l="l" r="r" t="t"/>
            <a:pathLst>
              <a:path extrusionOk="0" h="1023433" w="6324586">
                <a:moveTo>
                  <a:pt x="0" y="0"/>
                </a:moveTo>
                <a:lnTo>
                  <a:pt x="6324586" y="0"/>
                </a:lnTo>
                <a:lnTo>
                  <a:pt x="6324586" y="1023433"/>
                </a:lnTo>
                <a:lnTo>
                  <a:pt x="0" y="1023433"/>
                </a:lnTo>
                <a:lnTo>
                  <a:pt x="0" y="0"/>
                </a:lnTo>
                <a:close/>
              </a:path>
            </a:pathLst>
          </a:custGeom>
          <a:blipFill rotWithShape="1">
            <a:blip r:embed="rId6">
              <a:alphaModFix/>
            </a:blip>
            <a:stretch>
              <a:fillRect b="0" l="0" r="0" t="0"/>
            </a:stretch>
          </a:blipFill>
          <a:ln>
            <a:noFill/>
          </a:ln>
        </p:spPr>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11" name="Shape 111"/>
        <p:cNvGrpSpPr/>
        <p:nvPr/>
      </p:nvGrpSpPr>
      <p:grpSpPr>
        <a:xfrm>
          <a:off x="0" y="0"/>
          <a:ext cx="0" cy="0"/>
          <a:chOff x="0" y="0"/>
          <a:chExt cx="0" cy="0"/>
        </a:xfrm>
      </p:grpSpPr>
      <p:sp>
        <p:nvSpPr>
          <p:cNvPr id="112" name="Google Shape;112;p12"/>
          <p:cNvSpPr/>
          <p:nvPr/>
        </p:nvSpPr>
        <p:spPr>
          <a:xfrm>
            <a:off x="0" y="34290"/>
            <a:ext cx="18288000" cy="10424160"/>
          </a:xfrm>
          <a:custGeom>
            <a:rect b="b" l="l" r="r" t="t"/>
            <a:pathLst>
              <a:path extrusionOk="0" h="10424160" w="18288000">
                <a:moveTo>
                  <a:pt x="0" y="0"/>
                </a:moveTo>
                <a:lnTo>
                  <a:pt x="18288000" y="0"/>
                </a:lnTo>
                <a:lnTo>
                  <a:pt x="18288000" y="10424160"/>
                </a:lnTo>
                <a:lnTo>
                  <a:pt x="0" y="10424160"/>
                </a:lnTo>
                <a:lnTo>
                  <a:pt x="0" y="0"/>
                </a:lnTo>
                <a:close/>
              </a:path>
            </a:pathLst>
          </a:custGeom>
          <a:blipFill rotWithShape="1">
            <a:blip r:embed="rId3">
              <a:alphaModFix/>
            </a:blip>
            <a:stretch>
              <a:fillRect b="-36893" l="0" r="0" t="-38539"/>
            </a:stretch>
          </a:blipFill>
          <a:ln>
            <a:noFill/>
          </a:ln>
        </p:spPr>
      </p:sp>
      <p:sp>
        <p:nvSpPr>
          <p:cNvPr id="113" name="Google Shape;113;p12"/>
          <p:cNvSpPr/>
          <p:nvPr/>
        </p:nvSpPr>
        <p:spPr>
          <a:xfrm rot="-842175">
            <a:off x="-1716751" y="1593527"/>
            <a:ext cx="9200334" cy="10239284"/>
          </a:xfrm>
          <a:custGeom>
            <a:rect b="b" l="l" r="r" t="t"/>
            <a:pathLst>
              <a:path extrusionOk="0" h="10240788" w="9201686">
                <a:moveTo>
                  <a:pt x="0" y="0"/>
                </a:moveTo>
                <a:lnTo>
                  <a:pt x="9201686" y="0"/>
                </a:lnTo>
                <a:lnTo>
                  <a:pt x="9201686" y="10240788"/>
                </a:lnTo>
                <a:lnTo>
                  <a:pt x="0" y="10240788"/>
                </a:lnTo>
                <a:lnTo>
                  <a:pt x="0" y="0"/>
                </a:lnTo>
                <a:close/>
              </a:path>
            </a:pathLst>
          </a:custGeom>
          <a:blipFill rotWithShape="1">
            <a:blip r:embed="rId4">
              <a:alphaModFix/>
            </a:blip>
            <a:stretch>
              <a:fillRect b="-477" l="0" r="0" t="-478"/>
            </a:stretch>
          </a:blipFill>
          <a:ln>
            <a:noFill/>
          </a:ln>
        </p:spPr>
      </p:sp>
      <p:sp>
        <p:nvSpPr>
          <p:cNvPr id="114" name="Google Shape;114;p12"/>
          <p:cNvSpPr/>
          <p:nvPr/>
        </p:nvSpPr>
        <p:spPr>
          <a:xfrm>
            <a:off x="14162131" y="641614"/>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5">
              <a:alphaModFix/>
            </a:blip>
            <a:stretch>
              <a:fillRect b="0" l="0" r="0" t="0"/>
            </a:stretch>
          </a:blipFill>
          <a:ln>
            <a:noFill/>
          </a:ln>
        </p:spPr>
      </p:sp>
      <p:sp>
        <p:nvSpPr>
          <p:cNvPr id="115" name="Google Shape;115;p12"/>
          <p:cNvSpPr/>
          <p:nvPr/>
        </p:nvSpPr>
        <p:spPr>
          <a:xfrm>
            <a:off x="14864540" y="1252814"/>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116" name="Google Shape;116;p12"/>
          <p:cNvSpPr/>
          <p:nvPr/>
        </p:nvSpPr>
        <p:spPr>
          <a:xfrm>
            <a:off x="-1057947" y="560519"/>
            <a:ext cx="5786510" cy="936363"/>
          </a:xfrm>
          <a:custGeom>
            <a:rect b="b" l="l" r="r" t="t"/>
            <a:pathLst>
              <a:path extrusionOk="0" h="936363" w="5786510">
                <a:moveTo>
                  <a:pt x="0" y="0"/>
                </a:moveTo>
                <a:lnTo>
                  <a:pt x="5786510" y="0"/>
                </a:lnTo>
                <a:lnTo>
                  <a:pt x="5786510" y="936362"/>
                </a:lnTo>
                <a:lnTo>
                  <a:pt x="0" y="936362"/>
                </a:lnTo>
                <a:lnTo>
                  <a:pt x="0" y="0"/>
                </a:lnTo>
                <a:close/>
              </a:path>
            </a:pathLst>
          </a:custGeom>
          <a:blipFill rotWithShape="1">
            <a:blip r:embed="rId6">
              <a:alphaModFix/>
            </a:blip>
            <a:stretch>
              <a:fillRect b="0" l="0" r="0" t="0"/>
            </a:stretch>
          </a:blipFill>
          <a:ln>
            <a:noFill/>
          </a:ln>
        </p:spPr>
      </p:sp>
      <p:sp>
        <p:nvSpPr>
          <p:cNvPr id="117" name="Google Shape;117;p12"/>
          <p:cNvSpPr txBox="1"/>
          <p:nvPr/>
        </p:nvSpPr>
        <p:spPr>
          <a:xfrm>
            <a:off x="1389833" y="1783106"/>
            <a:ext cx="6677400" cy="1108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7200">
                <a:solidFill>
                  <a:srgbClr val="FFFFFF"/>
                </a:solidFill>
                <a:latin typeface="Dela Gothic One"/>
                <a:ea typeface="Dela Gothic One"/>
                <a:cs typeface="Dela Gothic One"/>
                <a:sym typeface="Dela Gothic One"/>
              </a:rPr>
              <a:t>What is NLP</a:t>
            </a:r>
            <a:endParaRPr/>
          </a:p>
        </p:txBody>
      </p:sp>
      <p:sp>
        <p:nvSpPr>
          <p:cNvPr id="118" name="Google Shape;118;p12"/>
          <p:cNvSpPr txBox="1"/>
          <p:nvPr/>
        </p:nvSpPr>
        <p:spPr>
          <a:xfrm>
            <a:off x="1389825" y="3429000"/>
            <a:ext cx="6677400" cy="14622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500">
                <a:solidFill>
                  <a:srgbClr val="FFFFFF"/>
                </a:solidFill>
                <a:latin typeface="Montserrat"/>
                <a:ea typeface="Montserrat"/>
                <a:cs typeface="Montserrat"/>
                <a:sym typeface="Montserrat"/>
              </a:rPr>
              <a:t>“Area of computer science that focuses on developing techniques to produce machine-driven analysis of text”</a:t>
            </a:r>
            <a:endParaRPr sz="2500"/>
          </a:p>
        </p:txBody>
      </p:sp>
      <p:pic>
        <p:nvPicPr>
          <p:cNvPr id="119" name="Google Shape;119;p12"/>
          <p:cNvPicPr preferRelativeResize="0"/>
          <p:nvPr/>
        </p:nvPicPr>
        <p:blipFill>
          <a:blip r:embed="rId7">
            <a:alphaModFix/>
          </a:blip>
          <a:stretch>
            <a:fillRect/>
          </a:stretch>
        </p:blipFill>
        <p:spPr>
          <a:xfrm>
            <a:off x="9812900" y="1783100"/>
            <a:ext cx="7487625" cy="6926550"/>
          </a:xfrm>
          <a:prstGeom prst="rect">
            <a:avLst/>
          </a:prstGeom>
          <a:noFill/>
          <a:ln cap="flat" cmpd="sng" w="152400">
            <a:solidFill>
              <a:schemeClr val="lt1"/>
            </a:solidFill>
            <a:prstDash val="solid"/>
            <a:round/>
            <a:headEnd len="sm" w="sm" type="none"/>
            <a:tailEnd len="sm" w="sm" type="none"/>
          </a:ln>
        </p:spPr>
      </p:pic>
      <p:sp>
        <p:nvSpPr>
          <p:cNvPr id="120" name="Google Shape;120;p12"/>
          <p:cNvSpPr txBox="1"/>
          <p:nvPr/>
        </p:nvSpPr>
        <p:spPr>
          <a:xfrm>
            <a:off x="1389825" y="6211875"/>
            <a:ext cx="7487700" cy="21519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US" sz="3200">
                <a:solidFill>
                  <a:srgbClr val="FFFFFF"/>
                </a:solidFill>
                <a:latin typeface="Montserrat"/>
                <a:ea typeface="Montserrat"/>
                <a:cs typeface="Montserrat"/>
                <a:sym typeface="Montserrat"/>
              </a:rPr>
              <a:t>Strengths</a:t>
            </a:r>
            <a:endParaRPr sz="3200">
              <a:solidFill>
                <a:srgbClr val="FFFFFF"/>
              </a:solidFill>
              <a:latin typeface="Montserrat"/>
              <a:ea typeface="Montserrat"/>
              <a:cs typeface="Montserrat"/>
              <a:sym typeface="Montserrat"/>
            </a:endParaRPr>
          </a:p>
          <a:p>
            <a:pPr indent="-387350" lvl="0" marL="457200" marR="0" rtl="0" algn="l">
              <a:lnSpc>
                <a:spcPct val="140000"/>
              </a:lnSpc>
              <a:spcBef>
                <a:spcPts val="0"/>
              </a:spcBef>
              <a:spcAft>
                <a:spcPts val="0"/>
              </a:spcAft>
              <a:buClr>
                <a:srgbClr val="FFFFFF"/>
              </a:buClr>
              <a:buSzPts val="2500"/>
              <a:buFont typeface="Montserrat"/>
              <a:buChar char="●"/>
            </a:pPr>
            <a:r>
              <a:rPr lang="en-US" sz="2500">
                <a:solidFill>
                  <a:srgbClr val="FFFFFF"/>
                </a:solidFill>
                <a:latin typeface="Montserrat"/>
                <a:ea typeface="Montserrat"/>
                <a:cs typeface="Montserrat"/>
                <a:sym typeface="Montserrat"/>
              </a:rPr>
              <a:t>expands data available for analysis</a:t>
            </a:r>
            <a:endParaRPr sz="2500">
              <a:solidFill>
                <a:srgbClr val="FFFFFF"/>
              </a:solidFill>
              <a:latin typeface="Montserrat"/>
              <a:ea typeface="Montserrat"/>
              <a:cs typeface="Montserrat"/>
              <a:sym typeface="Montserrat"/>
            </a:endParaRPr>
          </a:p>
          <a:p>
            <a:pPr indent="-387350" lvl="0" marL="457200" marR="0" rtl="0" algn="l">
              <a:lnSpc>
                <a:spcPct val="140000"/>
              </a:lnSpc>
              <a:spcBef>
                <a:spcPts val="0"/>
              </a:spcBef>
              <a:spcAft>
                <a:spcPts val="0"/>
              </a:spcAft>
              <a:buClr>
                <a:srgbClr val="FFFFFF"/>
              </a:buClr>
              <a:buSzPts val="2500"/>
              <a:buFont typeface="Montserrat"/>
              <a:buChar char="●"/>
            </a:pPr>
            <a:r>
              <a:rPr lang="en-US" sz="2500">
                <a:solidFill>
                  <a:srgbClr val="FFFFFF"/>
                </a:solidFill>
                <a:latin typeface="Montserrat"/>
                <a:ea typeface="Montserrat"/>
                <a:cs typeface="Montserrat"/>
                <a:sym typeface="Montserrat"/>
              </a:rPr>
              <a:t>benefits for data science &amp; related industries</a:t>
            </a:r>
            <a:endParaRPr sz="2500">
              <a:solidFill>
                <a:srgbClr val="FFFFFF"/>
              </a:solidFill>
              <a:latin typeface="Montserrat"/>
              <a:ea typeface="Montserrat"/>
              <a:cs typeface="Montserrat"/>
              <a:sym typeface="Montserrat"/>
            </a:endParaRPr>
          </a:p>
          <a:p>
            <a:pPr indent="-387350" lvl="0" marL="457200" marR="0" rtl="0" algn="l">
              <a:lnSpc>
                <a:spcPct val="140000"/>
              </a:lnSpc>
              <a:spcBef>
                <a:spcPts val="0"/>
              </a:spcBef>
              <a:spcAft>
                <a:spcPts val="0"/>
              </a:spcAft>
              <a:buClr>
                <a:srgbClr val="FFFFFF"/>
              </a:buClr>
              <a:buSzPts val="2500"/>
              <a:buFont typeface="Montserrat"/>
              <a:buChar char="●"/>
            </a:pPr>
            <a:r>
              <a:rPr lang="en-US" sz="2500">
                <a:solidFill>
                  <a:srgbClr val="FFFFFF"/>
                </a:solidFill>
                <a:latin typeface="Montserrat"/>
                <a:ea typeface="Montserrat"/>
                <a:cs typeface="Montserrat"/>
                <a:sym typeface="Montserrat"/>
              </a:rPr>
              <a:t>applications</a:t>
            </a:r>
            <a:r>
              <a:rPr lang="en-US" sz="2500">
                <a:solidFill>
                  <a:srgbClr val="FFFFFF"/>
                </a:solidFill>
                <a:latin typeface="Montserrat"/>
                <a:ea typeface="Montserrat"/>
                <a:cs typeface="Montserrat"/>
                <a:sym typeface="Montserrat"/>
              </a:rPr>
              <a:t> beyond data/computer science</a:t>
            </a:r>
            <a:endParaRPr sz="2500">
              <a:solidFill>
                <a:srgbClr val="FFFFFF"/>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24" name="Shape 124"/>
        <p:cNvGrpSpPr/>
        <p:nvPr/>
      </p:nvGrpSpPr>
      <p:grpSpPr>
        <a:xfrm>
          <a:off x="0" y="0"/>
          <a:ext cx="0" cy="0"/>
          <a:chOff x="0" y="0"/>
          <a:chExt cx="0" cy="0"/>
        </a:xfrm>
      </p:grpSpPr>
      <p:sp>
        <p:nvSpPr>
          <p:cNvPr id="125" name="Google Shape;125;p13"/>
          <p:cNvSpPr/>
          <p:nvPr/>
        </p:nvSpPr>
        <p:spPr>
          <a:xfrm>
            <a:off x="0" y="34290"/>
            <a:ext cx="18288000" cy="10224135"/>
          </a:xfrm>
          <a:custGeom>
            <a:rect b="b" l="l" r="r" t="t"/>
            <a:pathLst>
              <a:path extrusionOk="0" h="10224135" w="18288000">
                <a:moveTo>
                  <a:pt x="0" y="0"/>
                </a:moveTo>
                <a:lnTo>
                  <a:pt x="18288000" y="0"/>
                </a:lnTo>
                <a:lnTo>
                  <a:pt x="18288000" y="10224135"/>
                </a:lnTo>
                <a:lnTo>
                  <a:pt x="0" y="10224135"/>
                </a:lnTo>
                <a:lnTo>
                  <a:pt x="0" y="0"/>
                </a:lnTo>
                <a:close/>
              </a:path>
            </a:pathLst>
          </a:custGeom>
          <a:blipFill rotWithShape="1">
            <a:blip r:embed="rId3">
              <a:alphaModFix/>
            </a:blip>
            <a:stretch>
              <a:fillRect b="-39574" l="0" r="0" t="-39293"/>
            </a:stretch>
          </a:blipFill>
          <a:ln>
            <a:noFill/>
          </a:ln>
        </p:spPr>
      </p:sp>
      <p:sp>
        <p:nvSpPr>
          <p:cNvPr id="126" name="Google Shape;126;p13"/>
          <p:cNvSpPr/>
          <p:nvPr/>
        </p:nvSpPr>
        <p:spPr>
          <a:xfrm>
            <a:off x="-1995898" y="1270635"/>
            <a:ext cx="11139898" cy="8229600"/>
          </a:xfrm>
          <a:custGeom>
            <a:rect b="b" l="l" r="r" t="t"/>
            <a:pathLst>
              <a:path extrusionOk="0" h="8229600" w="11139898">
                <a:moveTo>
                  <a:pt x="0" y="0"/>
                </a:moveTo>
                <a:lnTo>
                  <a:pt x="11139898" y="0"/>
                </a:lnTo>
                <a:lnTo>
                  <a:pt x="11139898" y="8229600"/>
                </a:lnTo>
                <a:lnTo>
                  <a:pt x="0" y="8229600"/>
                </a:lnTo>
                <a:lnTo>
                  <a:pt x="0" y="0"/>
                </a:lnTo>
                <a:close/>
              </a:path>
            </a:pathLst>
          </a:custGeom>
          <a:blipFill rotWithShape="1">
            <a:blip r:embed="rId4">
              <a:alphaModFix/>
            </a:blip>
            <a:stretch>
              <a:fillRect b="0" l="0" r="0" t="0"/>
            </a:stretch>
          </a:blipFill>
          <a:ln>
            <a:noFill/>
          </a:ln>
        </p:spPr>
      </p:sp>
      <p:sp>
        <p:nvSpPr>
          <p:cNvPr id="127" name="Google Shape;127;p13"/>
          <p:cNvSpPr txBox="1"/>
          <p:nvPr/>
        </p:nvSpPr>
        <p:spPr>
          <a:xfrm>
            <a:off x="5408230" y="4048125"/>
            <a:ext cx="10528800" cy="1108200"/>
          </a:xfrm>
          <a:prstGeom prst="rect">
            <a:avLst/>
          </a:prstGeom>
          <a:noFill/>
          <a:ln>
            <a:noFill/>
          </a:ln>
        </p:spPr>
        <p:txBody>
          <a:bodyPr anchorCtr="0" anchor="t" bIns="0" lIns="0" spcFirstLastPara="1" rIns="0" wrap="square" tIns="0">
            <a:spAutoFit/>
          </a:bodyPr>
          <a:lstStyle/>
          <a:p>
            <a:pPr indent="0" lvl="0" marL="0" marR="0" rtl="0" algn="just">
              <a:lnSpc>
                <a:spcPct val="120000"/>
              </a:lnSpc>
              <a:spcBef>
                <a:spcPts val="0"/>
              </a:spcBef>
              <a:spcAft>
                <a:spcPts val="0"/>
              </a:spcAft>
              <a:buNone/>
            </a:pPr>
            <a:r>
              <a:rPr lang="en-US" sz="7200">
                <a:solidFill>
                  <a:srgbClr val="FFFFFF"/>
                </a:solidFill>
                <a:latin typeface="Dela Gothic One"/>
                <a:ea typeface="Dela Gothic One"/>
                <a:cs typeface="Dela Gothic One"/>
                <a:sym typeface="Dela Gothic One"/>
              </a:rPr>
              <a:t>NLP Basics</a:t>
            </a:r>
            <a:endParaRPr/>
          </a:p>
        </p:txBody>
      </p:sp>
      <p:sp>
        <p:nvSpPr>
          <p:cNvPr id="128" name="Google Shape;128;p13"/>
          <p:cNvSpPr txBox="1"/>
          <p:nvPr/>
        </p:nvSpPr>
        <p:spPr>
          <a:xfrm>
            <a:off x="16152991" y="309731"/>
            <a:ext cx="1804789" cy="211667"/>
          </a:xfrm>
          <a:prstGeom prst="rect">
            <a:avLst/>
          </a:prstGeom>
          <a:noFill/>
          <a:ln>
            <a:noFill/>
          </a:ln>
        </p:spPr>
        <p:txBody>
          <a:bodyPr anchorCtr="0" anchor="t" bIns="0" lIns="0" spcFirstLastPara="1" rIns="0" wrap="square" tIns="0">
            <a:spAutoFit/>
          </a:bodyPr>
          <a:lstStyle/>
          <a:p>
            <a:pPr indent="0" lvl="0" marL="0" marR="0" rtl="0" algn="ctr">
              <a:lnSpc>
                <a:spcPct val="119972"/>
              </a:lnSpc>
              <a:spcBef>
                <a:spcPts val="0"/>
              </a:spcBef>
              <a:spcAft>
                <a:spcPts val="0"/>
              </a:spcAft>
              <a:buNone/>
            </a:pPr>
            <a:r>
              <a:rPr b="0" i="0" lang="en-US" sz="1457" u="none" cap="none" strike="noStrike">
                <a:solidFill>
                  <a:srgbClr val="C85103"/>
                </a:solidFill>
                <a:latin typeface="Arial"/>
                <a:ea typeface="Arial"/>
                <a:cs typeface="Arial"/>
                <a:sym typeface="Arial"/>
              </a:rPr>
              <a:t>MANDATORY PAGE</a:t>
            </a:r>
            <a:endParaRPr/>
          </a:p>
        </p:txBody>
      </p:sp>
      <p:sp>
        <p:nvSpPr>
          <p:cNvPr id="129" name="Google Shape;129;p13"/>
          <p:cNvSpPr/>
          <p:nvPr/>
        </p:nvSpPr>
        <p:spPr>
          <a:xfrm rot="-839890">
            <a:off x="14179449" y="-3304819"/>
            <a:ext cx="9201686" cy="10240788"/>
          </a:xfrm>
          <a:custGeom>
            <a:rect b="b" l="l" r="r" t="t"/>
            <a:pathLst>
              <a:path extrusionOk="0" h="10240788" w="9201686">
                <a:moveTo>
                  <a:pt x="0" y="0"/>
                </a:moveTo>
                <a:lnTo>
                  <a:pt x="9201686" y="0"/>
                </a:lnTo>
                <a:lnTo>
                  <a:pt x="9201686" y="10240788"/>
                </a:lnTo>
                <a:lnTo>
                  <a:pt x="0" y="10240788"/>
                </a:lnTo>
                <a:lnTo>
                  <a:pt x="0" y="0"/>
                </a:lnTo>
                <a:close/>
              </a:path>
            </a:pathLst>
          </a:custGeom>
          <a:blipFill rotWithShape="1">
            <a:blip r:embed="rId5">
              <a:alphaModFix/>
            </a:blip>
            <a:stretch>
              <a:fillRect b="-477" l="0" r="0" t="-478"/>
            </a:stretch>
          </a:blipFill>
          <a:ln>
            <a:noFill/>
          </a:ln>
        </p:spPr>
      </p:sp>
      <p:sp>
        <p:nvSpPr>
          <p:cNvPr id="130" name="Google Shape;130;p13"/>
          <p:cNvSpPr/>
          <p:nvPr/>
        </p:nvSpPr>
        <p:spPr>
          <a:xfrm>
            <a:off x="12772363" y="415564"/>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6">
              <a:alphaModFix/>
            </a:blip>
            <a:stretch>
              <a:fillRect b="0" l="0" r="0" t="0"/>
            </a:stretch>
          </a:blipFill>
          <a:ln>
            <a:noFill/>
          </a:ln>
        </p:spPr>
      </p:sp>
      <p:sp>
        <p:nvSpPr>
          <p:cNvPr id="131" name="Google Shape;131;p13"/>
          <p:cNvSpPr/>
          <p:nvPr/>
        </p:nvSpPr>
        <p:spPr>
          <a:xfrm>
            <a:off x="2706255" y="4279487"/>
            <a:ext cx="4861309" cy="2211895"/>
          </a:xfrm>
          <a:custGeom>
            <a:rect b="b" l="l" r="r" t="t"/>
            <a:pathLst>
              <a:path extrusionOk="0" h="2211895" w="4861309">
                <a:moveTo>
                  <a:pt x="0" y="0"/>
                </a:moveTo>
                <a:lnTo>
                  <a:pt x="4861309" y="0"/>
                </a:lnTo>
                <a:lnTo>
                  <a:pt x="4861309" y="2211896"/>
                </a:lnTo>
                <a:lnTo>
                  <a:pt x="0" y="2211896"/>
                </a:lnTo>
                <a:lnTo>
                  <a:pt x="0" y="0"/>
                </a:lnTo>
                <a:close/>
              </a:path>
            </a:pathLst>
          </a:custGeom>
          <a:blipFill rotWithShape="1">
            <a:blip r:embed="rId7">
              <a:alphaModFix/>
            </a:blip>
            <a:stretch>
              <a:fillRect b="0" l="0" r="0" t="0"/>
            </a:stretch>
          </a:blipFill>
          <a:ln>
            <a:noFill/>
          </a:ln>
        </p:spPr>
      </p:sp>
      <p:sp>
        <p:nvSpPr>
          <p:cNvPr id="132" name="Google Shape;132;p13"/>
          <p:cNvSpPr/>
          <p:nvPr/>
        </p:nvSpPr>
        <p:spPr>
          <a:xfrm>
            <a:off x="13454184" y="1026764"/>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6">
              <a:alphaModFix/>
            </a:blip>
            <a:stretch>
              <a:fillRect b="0" l="0" r="0" t="0"/>
            </a:stretch>
          </a:blipFill>
          <a:ln>
            <a:noFill/>
          </a:ln>
        </p:spPr>
      </p:sp>
      <p:sp>
        <p:nvSpPr>
          <p:cNvPr id="133" name="Google Shape;133;p13"/>
          <p:cNvSpPr/>
          <p:nvPr/>
        </p:nvSpPr>
        <p:spPr>
          <a:xfrm>
            <a:off x="1007043" y="8234867"/>
            <a:ext cx="6324586" cy="1023433"/>
          </a:xfrm>
          <a:custGeom>
            <a:rect b="b" l="l" r="r" t="t"/>
            <a:pathLst>
              <a:path extrusionOk="0" h="1023433" w="6324586">
                <a:moveTo>
                  <a:pt x="0" y="0"/>
                </a:moveTo>
                <a:lnTo>
                  <a:pt x="6324586" y="0"/>
                </a:lnTo>
                <a:lnTo>
                  <a:pt x="6324586" y="1023433"/>
                </a:lnTo>
                <a:lnTo>
                  <a:pt x="0" y="1023433"/>
                </a:lnTo>
                <a:lnTo>
                  <a:pt x="0" y="0"/>
                </a:lnTo>
                <a:close/>
              </a:path>
            </a:pathLst>
          </a:custGeom>
          <a:blipFill rotWithShape="1">
            <a:blip r:embed="rId8">
              <a:alphaModFix/>
            </a:blip>
            <a:stretch>
              <a:fillRect b="0" l="0" r="0" t="0"/>
            </a:stretch>
          </a:blipFill>
          <a:ln>
            <a:noFill/>
          </a:ln>
        </p:spPr>
      </p:sp>
      <p:sp>
        <p:nvSpPr>
          <p:cNvPr id="134" name="Google Shape;134;p13"/>
          <p:cNvSpPr/>
          <p:nvPr/>
        </p:nvSpPr>
        <p:spPr>
          <a:xfrm>
            <a:off x="-1995898" y="7723150"/>
            <a:ext cx="6324586" cy="1023433"/>
          </a:xfrm>
          <a:custGeom>
            <a:rect b="b" l="l" r="r" t="t"/>
            <a:pathLst>
              <a:path extrusionOk="0" h="1023433" w="6324586">
                <a:moveTo>
                  <a:pt x="0" y="0"/>
                </a:moveTo>
                <a:lnTo>
                  <a:pt x="6324586" y="0"/>
                </a:lnTo>
                <a:lnTo>
                  <a:pt x="6324586" y="1023433"/>
                </a:lnTo>
                <a:lnTo>
                  <a:pt x="0" y="1023433"/>
                </a:lnTo>
                <a:lnTo>
                  <a:pt x="0" y="0"/>
                </a:lnTo>
                <a:close/>
              </a:path>
            </a:pathLst>
          </a:custGeom>
          <a:blipFill rotWithShape="1">
            <a:blip r:embed="rId8">
              <a:alphaModFix/>
            </a:blip>
            <a:stretch>
              <a:fillRect b="0" l="0" r="0" t="0"/>
            </a:stretch>
          </a:blipFill>
          <a:ln>
            <a:noFill/>
          </a:ln>
        </p:spPr>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38" name="Shape 138"/>
        <p:cNvGrpSpPr/>
        <p:nvPr/>
      </p:nvGrpSpPr>
      <p:grpSpPr>
        <a:xfrm>
          <a:off x="0" y="0"/>
          <a:ext cx="0" cy="0"/>
          <a:chOff x="0" y="0"/>
          <a:chExt cx="0" cy="0"/>
        </a:xfrm>
      </p:grpSpPr>
      <p:sp>
        <p:nvSpPr>
          <p:cNvPr id="139" name="Google Shape;139;p14"/>
          <p:cNvSpPr/>
          <p:nvPr/>
        </p:nvSpPr>
        <p:spPr>
          <a:xfrm>
            <a:off x="0" y="34290"/>
            <a:ext cx="18288000" cy="10224135"/>
          </a:xfrm>
          <a:custGeom>
            <a:rect b="b" l="l" r="r" t="t"/>
            <a:pathLst>
              <a:path extrusionOk="0" h="10224135" w="18288000">
                <a:moveTo>
                  <a:pt x="0" y="0"/>
                </a:moveTo>
                <a:lnTo>
                  <a:pt x="18288000" y="0"/>
                </a:lnTo>
                <a:lnTo>
                  <a:pt x="18288000" y="10224135"/>
                </a:lnTo>
                <a:lnTo>
                  <a:pt x="0" y="10224135"/>
                </a:lnTo>
                <a:lnTo>
                  <a:pt x="0" y="0"/>
                </a:lnTo>
                <a:close/>
              </a:path>
            </a:pathLst>
          </a:custGeom>
          <a:blipFill rotWithShape="1">
            <a:blip r:embed="rId3">
              <a:alphaModFix/>
            </a:blip>
            <a:stretch>
              <a:fillRect b="-39574" l="0" r="0" t="-39293"/>
            </a:stretch>
          </a:blipFill>
          <a:ln>
            <a:noFill/>
          </a:ln>
        </p:spPr>
      </p:sp>
      <p:sp>
        <p:nvSpPr>
          <p:cNvPr id="140" name="Google Shape;140;p14"/>
          <p:cNvSpPr/>
          <p:nvPr/>
        </p:nvSpPr>
        <p:spPr>
          <a:xfrm rot="8321977">
            <a:off x="-4722591" y="57095"/>
            <a:ext cx="9040602" cy="5413060"/>
          </a:xfrm>
          <a:custGeom>
            <a:rect b="b" l="l" r="r" t="t"/>
            <a:pathLst>
              <a:path extrusionOk="0" h="5413060" w="9040602">
                <a:moveTo>
                  <a:pt x="0" y="0"/>
                </a:moveTo>
                <a:lnTo>
                  <a:pt x="9040602" y="0"/>
                </a:lnTo>
                <a:lnTo>
                  <a:pt x="9040602" y="5413060"/>
                </a:lnTo>
                <a:lnTo>
                  <a:pt x="0" y="5413060"/>
                </a:lnTo>
                <a:lnTo>
                  <a:pt x="0" y="0"/>
                </a:lnTo>
                <a:close/>
              </a:path>
            </a:pathLst>
          </a:custGeom>
          <a:blipFill rotWithShape="1">
            <a:blip r:embed="rId4">
              <a:alphaModFix/>
            </a:blip>
            <a:stretch>
              <a:fillRect b="0" l="0" r="0" t="0"/>
            </a:stretch>
          </a:blipFill>
          <a:ln>
            <a:noFill/>
          </a:ln>
        </p:spPr>
      </p:sp>
      <p:sp>
        <p:nvSpPr>
          <p:cNvPr id="141" name="Google Shape;141;p14"/>
          <p:cNvSpPr/>
          <p:nvPr/>
        </p:nvSpPr>
        <p:spPr>
          <a:xfrm>
            <a:off x="12379957" y="342988"/>
            <a:ext cx="13715748" cy="9601024"/>
          </a:xfrm>
          <a:custGeom>
            <a:rect b="b" l="l" r="r" t="t"/>
            <a:pathLst>
              <a:path extrusionOk="0" h="9601024" w="13715748">
                <a:moveTo>
                  <a:pt x="0" y="0"/>
                </a:moveTo>
                <a:lnTo>
                  <a:pt x="13715748" y="0"/>
                </a:lnTo>
                <a:lnTo>
                  <a:pt x="13715748" y="9601024"/>
                </a:lnTo>
                <a:lnTo>
                  <a:pt x="0" y="9601024"/>
                </a:lnTo>
                <a:lnTo>
                  <a:pt x="0" y="0"/>
                </a:lnTo>
                <a:close/>
              </a:path>
            </a:pathLst>
          </a:custGeom>
          <a:blipFill rotWithShape="1">
            <a:blip r:embed="rId5">
              <a:alphaModFix/>
            </a:blip>
            <a:stretch>
              <a:fillRect b="0" l="0" r="0" t="0"/>
            </a:stretch>
          </a:blipFill>
          <a:ln>
            <a:noFill/>
          </a:ln>
        </p:spPr>
      </p:sp>
      <p:sp>
        <p:nvSpPr>
          <p:cNvPr id="142" name="Google Shape;142;p14"/>
          <p:cNvSpPr txBox="1"/>
          <p:nvPr/>
        </p:nvSpPr>
        <p:spPr>
          <a:xfrm>
            <a:off x="-598324" y="1083178"/>
            <a:ext cx="19484700" cy="11082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7200">
                <a:solidFill>
                  <a:srgbClr val="FFFFFF"/>
                </a:solidFill>
                <a:latin typeface="Dela Gothic One"/>
                <a:ea typeface="Dela Gothic One"/>
                <a:cs typeface="Dela Gothic One"/>
                <a:sym typeface="Dela Gothic One"/>
              </a:rPr>
              <a:t>Common Vocabulary</a:t>
            </a:r>
            <a:endParaRPr/>
          </a:p>
        </p:txBody>
      </p:sp>
      <p:sp>
        <p:nvSpPr>
          <p:cNvPr id="143" name="Google Shape;143;p14"/>
          <p:cNvSpPr/>
          <p:nvPr/>
        </p:nvSpPr>
        <p:spPr>
          <a:xfrm>
            <a:off x="-1746380" y="93280"/>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6">
              <a:alphaModFix/>
            </a:blip>
            <a:stretch>
              <a:fillRect b="0" l="0" r="0" t="0"/>
            </a:stretch>
          </a:blipFill>
          <a:ln>
            <a:noFill/>
          </a:ln>
        </p:spPr>
      </p:sp>
      <p:sp>
        <p:nvSpPr>
          <p:cNvPr id="144" name="Google Shape;144;p14"/>
          <p:cNvSpPr/>
          <p:nvPr/>
        </p:nvSpPr>
        <p:spPr>
          <a:xfrm>
            <a:off x="-2391658" y="8686652"/>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6">
              <a:alphaModFix/>
            </a:blip>
            <a:stretch>
              <a:fillRect b="0" l="0" r="0" t="0"/>
            </a:stretch>
          </a:blipFill>
          <a:ln>
            <a:noFill/>
          </a:ln>
        </p:spPr>
      </p:sp>
      <p:sp>
        <p:nvSpPr>
          <p:cNvPr id="145" name="Google Shape;145;p14"/>
          <p:cNvSpPr/>
          <p:nvPr/>
        </p:nvSpPr>
        <p:spPr>
          <a:xfrm>
            <a:off x="15141856" y="708664"/>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6">
              <a:alphaModFix/>
            </a:blip>
            <a:stretch>
              <a:fillRect b="0" l="0" r="0" t="0"/>
            </a:stretch>
          </a:blipFill>
          <a:ln>
            <a:noFill/>
          </a:ln>
        </p:spPr>
      </p:sp>
      <p:sp>
        <p:nvSpPr>
          <p:cNvPr id="146" name="Google Shape;146;p14"/>
          <p:cNvSpPr/>
          <p:nvPr/>
        </p:nvSpPr>
        <p:spPr>
          <a:xfrm>
            <a:off x="-2391659" y="177317"/>
            <a:ext cx="5786510" cy="936363"/>
          </a:xfrm>
          <a:custGeom>
            <a:rect b="b" l="l" r="r" t="t"/>
            <a:pathLst>
              <a:path extrusionOk="0" h="936363" w="5786510">
                <a:moveTo>
                  <a:pt x="0" y="0"/>
                </a:moveTo>
                <a:lnTo>
                  <a:pt x="5786510" y="0"/>
                </a:lnTo>
                <a:lnTo>
                  <a:pt x="5786510" y="936363"/>
                </a:lnTo>
                <a:lnTo>
                  <a:pt x="0" y="936363"/>
                </a:lnTo>
                <a:lnTo>
                  <a:pt x="0" y="0"/>
                </a:lnTo>
                <a:close/>
              </a:path>
            </a:pathLst>
          </a:custGeom>
          <a:blipFill rotWithShape="1">
            <a:blip r:embed="rId7">
              <a:alphaModFix/>
            </a:blip>
            <a:stretch>
              <a:fillRect b="0" l="0" r="0" t="0"/>
            </a:stretch>
          </a:blipFill>
          <a:ln>
            <a:noFill/>
          </a:ln>
        </p:spPr>
      </p:sp>
      <p:sp>
        <p:nvSpPr>
          <p:cNvPr id="147" name="Google Shape;147;p14"/>
          <p:cNvSpPr txBox="1"/>
          <p:nvPr/>
        </p:nvSpPr>
        <p:spPr>
          <a:xfrm>
            <a:off x="1365337" y="2893360"/>
            <a:ext cx="15557400" cy="54396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1" lang="en-US" sz="3100">
                <a:solidFill>
                  <a:srgbClr val="FFFFFF"/>
                </a:solidFill>
                <a:latin typeface="Montserrat"/>
                <a:ea typeface="Montserrat"/>
                <a:cs typeface="Montserrat"/>
                <a:sym typeface="Montserrat"/>
              </a:rPr>
              <a:t>Corpus/Corpora </a:t>
            </a:r>
            <a:r>
              <a:rPr lang="en-US" sz="3100">
                <a:solidFill>
                  <a:srgbClr val="FFFFFF"/>
                </a:solidFill>
                <a:latin typeface="Montserrat"/>
                <a:ea typeface="Montserrat"/>
                <a:cs typeface="Montserrat"/>
                <a:sym typeface="Montserrat"/>
              </a:rPr>
              <a:t>– Collection of written texts that serve as datasets for NLP </a:t>
            </a:r>
            <a:r>
              <a:rPr lang="en-US" sz="3100">
                <a:solidFill>
                  <a:srgbClr val="FFFFFF"/>
                </a:solidFill>
                <a:latin typeface="Montserrat"/>
                <a:ea typeface="Montserrat"/>
                <a:cs typeface="Montserrat"/>
                <a:sym typeface="Montserrat"/>
              </a:rPr>
              <a:t>tasks</a:t>
            </a:r>
            <a:endParaRPr sz="3100">
              <a:solidFill>
                <a:srgbClr val="FFFFFF"/>
              </a:solidFill>
              <a:latin typeface="Montserrat"/>
              <a:ea typeface="Montserrat"/>
              <a:cs typeface="Montserrat"/>
              <a:sym typeface="Montserrat"/>
            </a:endParaRPr>
          </a:p>
          <a:p>
            <a:pPr indent="0" lvl="0" marL="0" marR="0" rtl="0" algn="l">
              <a:lnSpc>
                <a:spcPct val="130000"/>
              </a:lnSpc>
              <a:spcBef>
                <a:spcPts val="0"/>
              </a:spcBef>
              <a:spcAft>
                <a:spcPts val="0"/>
              </a:spcAft>
              <a:buNone/>
            </a:pPr>
            <a:r>
              <a:t/>
            </a:r>
            <a:endParaRPr sz="3100">
              <a:solidFill>
                <a:srgbClr val="FFFFFF"/>
              </a:solidFill>
              <a:latin typeface="Montserrat"/>
              <a:ea typeface="Montserrat"/>
              <a:cs typeface="Montserrat"/>
              <a:sym typeface="Montserrat"/>
            </a:endParaRPr>
          </a:p>
          <a:p>
            <a:pPr indent="0" lvl="0" marL="0" marR="0" rtl="0" algn="l">
              <a:lnSpc>
                <a:spcPct val="130000"/>
              </a:lnSpc>
              <a:spcBef>
                <a:spcPts val="0"/>
              </a:spcBef>
              <a:spcAft>
                <a:spcPts val="0"/>
              </a:spcAft>
              <a:buNone/>
            </a:pPr>
            <a:r>
              <a:rPr b="1" lang="en-US" sz="3100">
                <a:solidFill>
                  <a:srgbClr val="FFFFFF"/>
                </a:solidFill>
                <a:latin typeface="Montserrat"/>
                <a:ea typeface="Montserrat"/>
                <a:cs typeface="Montserrat"/>
                <a:sym typeface="Montserrat"/>
              </a:rPr>
              <a:t>Token </a:t>
            </a:r>
            <a:r>
              <a:rPr lang="en-US" sz="3100">
                <a:solidFill>
                  <a:srgbClr val="FFFFFF"/>
                </a:solidFill>
                <a:latin typeface="Montserrat"/>
                <a:ea typeface="Montserrat"/>
                <a:cs typeface="Montserrat"/>
                <a:sym typeface="Montserrat"/>
              </a:rPr>
              <a:t>– String of contiguous characters </a:t>
            </a:r>
            <a:r>
              <a:rPr lang="en-US" sz="3100">
                <a:solidFill>
                  <a:srgbClr val="FFFFFF"/>
                </a:solidFill>
                <a:latin typeface="Montserrat"/>
                <a:ea typeface="Montserrat"/>
                <a:cs typeface="Montserrat"/>
                <a:sym typeface="Montserrat"/>
              </a:rPr>
              <a:t>separated</a:t>
            </a:r>
            <a:r>
              <a:rPr lang="en-US" sz="3100">
                <a:solidFill>
                  <a:srgbClr val="FFFFFF"/>
                </a:solidFill>
                <a:latin typeface="Montserrat"/>
                <a:ea typeface="Montserrat"/>
                <a:cs typeface="Montserrat"/>
                <a:sym typeface="Montserrat"/>
              </a:rPr>
              <a:t> by spaces or </a:t>
            </a:r>
            <a:r>
              <a:rPr lang="en-US" sz="3100">
                <a:solidFill>
                  <a:srgbClr val="FFFFFF"/>
                </a:solidFill>
                <a:latin typeface="Montserrat"/>
                <a:ea typeface="Montserrat"/>
                <a:cs typeface="Montserrat"/>
                <a:sym typeface="Montserrat"/>
              </a:rPr>
              <a:t>punctuation</a:t>
            </a:r>
            <a:r>
              <a:rPr lang="en-US" sz="3100">
                <a:solidFill>
                  <a:srgbClr val="FFFFFF"/>
                </a:solidFill>
                <a:latin typeface="Montserrat"/>
                <a:ea typeface="Montserrat"/>
                <a:cs typeface="Montserrat"/>
                <a:sym typeface="Montserrat"/>
              </a:rPr>
              <a:t>. Can a word, number or symbol (e.g., “</a:t>
            </a:r>
            <a:r>
              <a:rPr lang="en-US" sz="3100">
                <a:solidFill>
                  <a:srgbClr val="FFFFFF"/>
                </a:solidFill>
                <a:latin typeface="VT323"/>
                <a:ea typeface="VT323"/>
                <a:cs typeface="VT323"/>
                <a:sym typeface="VT323"/>
              </a:rPr>
              <a:t>42</a:t>
            </a:r>
            <a:r>
              <a:rPr lang="en-US" sz="3100">
                <a:solidFill>
                  <a:srgbClr val="FFFFFF"/>
                </a:solidFill>
                <a:latin typeface="Montserrat"/>
                <a:ea typeface="Montserrat"/>
                <a:cs typeface="Montserrat"/>
                <a:sym typeface="Montserrat"/>
              </a:rPr>
              <a:t>”, “</a:t>
            </a:r>
            <a:r>
              <a:rPr lang="en-US" sz="3100">
                <a:solidFill>
                  <a:srgbClr val="FFFFFF"/>
                </a:solidFill>
                <a:latin typeface="VT323"/>
                <a:ea typeface="VT323"/>
                <a:cs typeface="VT323"/>
                <a:sym typeface="VT323"/>
              </a:rPr>
              <a:t>12:00</a:t>
            </a:r>
            <a:r>
              <a:rPr lang="en-US" sz="3100">
                <a:solidFill>
                  <a:srgbClr val="FFFFFF"/>
                </a:solidFill>
                <a:latin typeface="Montserrat"/>
                <a:ea typeface="Montserrat"/>
                <a:cs typeface="Montserrat"/>
                <a:sym typeface="Montserrat"/>
              </a:rPr>
              <a:t>”, or “</a:t>
            </a:r>
            <a:r>
              <a:rPr lang="en-US" sz="3100">
                <a:solidFill>
                  <a:srgbClr val="FFFFFF"/>
                </a:solidFill>
                <a:latin typeface="VT323"/>
                <a:ea typeface="VT323"/>
                <a:cs typeface="VT323"/>
                <a:sym typeface="VT323"/>
              </a:rPr>
              <a:t>hello</a:t>
            </a:r>
            <a:r>
              <a:rPr lang="en-US" sz="3100">
                <a:solidFill>
                  <a:srgbClr val="FFFFFF"/>
                </a:solidFill>
                <a:latin typeface="Montserrat"/>
                <a:ea typeface="Montserrat"/>
                <a:cs typeface="Montserrat"/>
                <a:sym typeface="Montserrat"/>
              </a:rPr>
              <a:t>”)</a:t>
            </a:r>
            <a:endParaRPr sz="3100">
              <a:solidFill>
                <a:srgbClr val="FFFFFF"/>
              </a:solidFill>
              <a:latin typeface="Montserrat"/>
              <a:ea typeface="Montserrat"/>
              <a:cs typeface="Montserrat"/>
              <a:sym typeface="Montserrat"/>
            </a:endParaRPr>
          </a:p>
          <a:p>
            <a:pPr indent="0" lvl="0" marL="0" marR="0" rtl="0" algn="l">
              <a:lnSpc>
                <a:spcPct val="130000"/>
              </a:lnSpc>
              <a:spcBef>
                <a:spcPts val="0"/>
              </a:spcBef>
              <a:spcAft>
                <a:spcPts val="0"/>
              </a:spcAft>
              <a:buNone/>
            </a:pPr>
            <a:r>
              <a:t/>
            </a:r>
            <a:endParaRPr sz="3100">
              <a:solidFill>
                <a:srgbClr val="FFFFFF"/>
              </a:solidFill>
              <a:latin typeface="Montserrat"/>
              <a:ea typeface="Montserrat"/>
              <a:cs typeface="Montserrat"/>
              <a:sym typeface="Montserrat"/>
            </a:endParaRPr>
          </a:p>
          <a:p>
            <a:pPr indent="0" lvl="0" marL="0" marR="0" rtl="0" algn="l">
              <a:lnSpc>
                <a:spcPct val="130000"/>
              </a:lnSpc>
              <a:spcBef>
                <a:spcPts val="0"/>
              </a:spcBef>
              <a:spcAft>
                <a:spcPts val="0"/>
              </a:spcAft>
              <a:buNone/>
            </a:pPr>
            <a:r>
              <a:rPr b="1" lang="en-US" sz="3100">
                <a:solidFill>
                  <a:srgbClr val="FFFFFF"/>
                </a:solidFill>
                <a:latin typeface="Montserrat"/>
                <a:ea typeface="Montserrat"/>
                <a:cs typeface="Montserrat"/>
                <a:sym typeface="Montserrat"/>
              </a:rPr>
              <a:t>Stop Words</a:t>
            </a:r>
            <a:r>
              <a:rPr lang="en-US" sz="3100">
                <a:solidFill>
                  <a:srgbClr val="FFFFFF"/>
                </a:solidFill>
                <a:latin typeface="Montserrat"/>
                <a:ea typeface="Montserrat"/>
                <a:cs typeface="Montserrat"/>
                <a:sym typeface="Montserrat"/>
              </a:rPr>
              <a:t> - Common words (e.g. “</a:t>
            </a:r>
            <a:r>
              <a:rPr lang="en-US" sz="3100">
                <a:solidFill>
                  <a:srgbClr val="FFFFFF"/>
                </a:solidFill>
                <a:latin typeface="VT323"/>
                <a:ea typeface="VT323"/>
                <a:cs typeface="VT323"/>
                <a:sym typeface="VT323"/>
              </a:rPr>
              <a:t>the</a:t>
            </a:r>
            <a:r>
              <a:rPr lang="en-US" sz="3100">
                <a:solidFill>
                  <a:srgbClr val="FFFFFF"/>
                </a:solidFill>
                <a:latin typeface="Montserrat"/>
                <a:ea typeface="Montserrat"/>
                <a:cs typeface="Montserrat"/>
                <a:sym typeface="Montserrat"/>
              </a:rPr>
              <a:t>”, “</a:t>
            </a:r>
            <a:r>
              <a:rPr lang="en-US" sz="3100">
                <a:solidFill>
                  <a:srgbClr val="FFFFFF"/>
                </a:solidFill>
                <a:latin typeface="VT323"/>
                <a:ea typeface="VT323"/>
                <a:cs typeface="VT323"/>
                <a:sym typeface="VT323"/>
              </a:rPr>
              <a:t>is</a:t>
            </a:r>
            <a:r>
              <a:rPr lang="en-US" sz="3100">
                <a:solidFill>
                  <a:srgbClr val="FFFFFF"/>
                </a:solidFill>
                <a:latin typeface="Montserrat"/>
                <a:ea typeface="Montserrat"/>
                <a:cs typeface="Montserrat"/>
                <a:sym typeface="Montserrat"/>
              </a:rPr>
              <a:t>”, “</a:t>
            </a:r>
            <a:r>
              <a:rPr lang="en-US" sz="3100">
                <a:solidFill>
                  <a:srgbClr val="FFFFFF"/>
                </a:solidFill>
                <a:latin typeface="VT323"/>
                <a:ea typeface="VT323"/>
                <a:cs typeface="VT323"/>
                <a:sym typeface="VT323"/>
              </a:rPr>
              <a:t>in</a:t>
            </a:r>
            <a:r>
              <a:rPr lang="en-US" sz="3100">
                <a:solidFill>
                  <a:srgbClr val="FFFFFF"/>
                </a:solidFill>
                <a:latin typeface="Montserrat"/>
                <a:ea typeface="Montserrat"/>
                <a:cs typeface="Montserrat"/>
                <a:sym typeface="Montserrat"/>
              </a:rPr>
              <a:t>”) that are typically removed during preprocessing due to carrying minimal meaning and interfering with analysis</a:t>
            </a:r>
            <a:endParaRPr sz="3100">
              <a:solidFill>
                <a:srgbClr val="FFFFFF"/>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51" name="Shape 151"/>
        <p:cNvGrpSpPr/>
        <p:nvPr/>
      </p:nvGrpSpPr>
      <p:grpSpPr>
        <a:xfrm>
          <a:off x="0" y="0"/>
          <a:ext cx="0" cy="0"/>
          <a:chOff x="0" y="0"/>
          <a:chExt cx="0" cy="0"/>
        </a:xfrm>
      </p:grpSpPr>
      <p:sp>
        <p:nvSpPr>
          <p:cNvPr id="152" name="Google Shape;152;p15"/>
          <p:cNvSpPr/>
          <p:nvPr/>
        </p:nvSpPr>
        <p:spPr>
          <a:xfrm>
            <a:off x="0" y="34290"/>
            <a:ext cx="18288000" cy="10224135"/>
          </a:xfrm>
          <a:custGeom>
            <a:rect b="b" l="l" r="r" t="t"/>
            <a:pathLst>
              <a:path extrusionOk="0" h="10224135" w="18288000">
                <a:moveTo>
                  <a:pt x="0" y="0"/>
                </a:moveTo>
                <a:lnTo>
                  <a:pt x="18288000" y="0"/>
                </a:lnTo>
                <a:lnTo>
                  <a:pt x="18288000" y="10224135"/>
                </a:lnTo>
                <a:lnTo>
                  <a:pt x="0" y="10224135"/>
                </a:lnTo>
                <a:lnTo>
                  <a:pt x="0" y="0"/>
                </a:lnTo>
                <a:close/>
              </a:path>
            </a:pathLst>
          </a:custGeom>
          <a:blipFill rotWithShape="1">
            <a:blip r:embed="rId3">
              <a:alphaModFix/>
            </a:blip>
            <a:stretch>
              <a:fillRect b="-39577" l="0" r="0" t="-39287"/>
            </a:stretch>
          </a:blipFill>
          <a:ln>
            <a:noFill/>
          </a:ln>
        </p:spPr>
      </p:sp>
      <p:sp>
        <p:nvSpPr>
          <p:cNvPr id="153" name="Google Shape;153;p15"/>
          <p:cNvSpPr/>
          <p:nvPr/>
        </p:nvSpPr>
        <p:spPr>
          <a:xfrm rot="8324806">
            <a:off x="-4732373" y="51197"/>
            <a:ext cx="9048989" cy="5418082"/>
          </a:xfrm>
          <a:custGeom>
            <a:rect b="b" l="l" r="r" t="t"/>
            <a:pathLst>
              <a:path extrusionOk="0" h="5413060" w="9040602">
                <a:moveTo>
                  <a:pt x="0" y="0"/>
                </a:moveTo>
                <a:lnTo>
                  <a:pt x="9040602" y="0"/>
                </a:lnTo>
                <a:lnTo>
                  <a:pt x="9040602" y="5413060"/>
                </a:lnTo>
                <a:lnTo>
                  <a:pt x="0" y="5413060"/>
                </a:lnTo>
                <a:lnTo>
                  <a:pt x="0" y="0"/>
                </a:lnTo>
                <a:close/>
              </a:path>
            </a:pathLst>
          </a:custGeom>
          <a:blipFill rotWithShape="1">
            <a:blip r:embed="rId4">
              <a:alphaModFix/>
            </a:blip>
            <a:stretch>
              <a:fillRect b="0" l="0" r="0" t="0"/>
            </a:stretch>
          </a:blipFill>
          <a:ln>
            <a:noFill/>
          </a:ln>
        </p:spPr>
      </p:sp>
      <p:sp>
        <p:nvSpPr>
          <p:cNvPr id="154" name="Google Shape;154;p15"/>
          <p:cNvSpPr/>
          <p:nvPr/>
        </p:nvSpPr>
        <p:spPr>
          <a:xfrm>
            <a:off x="12379957" y="342988"/>
            <a:ext cx="13715748" cy="9601024"/>
          </a:xfrm>
          <a:custGeom>
            <a:rect b="b" l="l" r="r" t="t"/>
            <a:pathLst>
              <a:path extrusionOk="0" h="9601024" w="13715748">
                <a:moveTo>
                  <a:pt x="0" y="0"/>
                </a:moveTo>
                <a:lnTo>
                  <a:pt x="13715748" y="0"/>
                </a:lnTo>
                <a:lnTo>
                  <a:pt x="13715748" y="9601024"/>
                </a:lnTo>
                <a:lnTo>
                  <a:pt x="0" y="9601024"/>
                </a:lnTo>
                <a:lnTo>
                  <a:pt x="0" y="0"/>
                </a:lnTo>
                <a:close/>
              </a:path>
            </a:pathLst>
          </a:custGeom>
          <a:blipFill rotWithShape="1">
            <a:blip r:embed="rId5">
              <a:alphaModFix/>
            </a:blip>
            <a:stretch>
              <a:fillRect b="0" l="0" r="0" t="0"/>
            </a:stretch>
          </a:blipFill>
          <a:ln>
            <a:noFill/>
          </a:ln>
        </p:spPr>
      </p:sp>
      <p:sp>
        <p:nvSpPr>
          <p:cNvPr id="155" name="Google Shape;155;p15"/>
          <p:cNvSpPr txBox="1"/>
          <p:nvPr/>
        </p:nvSpPr>
        <p:spPr>
          <a:xfrm>
            <a:off x="-598324" y="1083178"/>
            <a:ext cx="19484700" cy="11082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7200">
                <a:solidFill>
                  <a:srgbClr val="FFFFFF"/>
                </a:solidFill>
                <a:latin typeface="Dela Gothic One"/>
                <a:ea typeface="Dela Gothic One"/>
                <a:cs typeface="Dela Gothic One"/>
                <a:sym typeface="Dela Gothic One"/>
              </a:rPr>
              <a:t>Common Libraries</a:t>
            </a:r>
            <a:endParaRPr/>
          </a:p>
        </p:txBody>
      </p:sp>
      <p:sp>
        <p:nvSpPr>
          <p:cNvPr id="156" name="Google Shape;156;p15"/>
          <p:cNvSpPr/>
          <p:nvPr/>
        </p:nvSpPr>
        <p:spPr>
          <a:xfrm>
            <a:off x="-1746380" y="93280"/>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6">
              <a:alphaModFix/>
            </a:blip>
            <a:stretch>
              <a:fillRect b="0" l="0" r="0" t="0"/>
            </a:stretch>
          </a:blipFill>
          <a:ln>
            <a:noFill/>
          </a:ln>
        </p:spPr>
      </p:sp>
      <p:sp>
        <p:nvSpPr>
          <p:cNvPr id="157" name="Google Shape;157;p15"/>
          <p:cNvSpPr/>
          <p:nvPr/>
        </p:nvSpPr>
        <p:spPr>
          <a:xfrm>
            <a:off x="-2391658" y="8077052"/>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6">
              <a:alphaModFix/>
            </a:blip>
            <a:stretch>
              <a:fillRect b="0" l="0" r="0" t="0"/>
            </a:stretch>
          </a:blipFill>
          <a:ln>
            <a:noFill/>
          </a:ln>
        </p:spPr>
      </p:sp>
      <p:sp>
        <p:nvSpPr>
          <p:cNvPr id="158" name="Google Shape;158;p15"/>
          <p:cNvSpPr/>
          <p:nvPr/>
        </p:nvSpPr>
        <p:spPr>
          <a:xfrm>
            <a:off x="15141856" y="708664"/>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6">
              <a:alphaModFix/>
            </a:blip>
            <a:stretch>
              <a:fillRect b="0" l="0" r="0" t="0"/>
            </a:stretch>
          </a:blipFill>
          <a:ln>
            <a:noFill/>
          </a:ln>
        </p:spPr>
      </p:sp>
      <p:sp>
        <p:nvSpPr>
          <p:cNvPr id="159" name="Google Shape;159;p15"/>
          <p:cNvSpPr/>
          <p:nvPr/>
        </p:nvSpPr>
        <p:spPr>
          <a:xfrm>
            <a:off x="-2391659" y="177317"/>
            <a:ext cx="5786510" cy="936363"/>
          </a:xfrm>
          <a:custGeom>
            <a:rect b="b" l="l" r="r" t="t"/>
            <a:pathLst>
              <a:path extrusionOk="0" h="936363" w="5786510">
                <a:moveTo>
                  <a:pt x="0" y="0"/>
                </a:moveTo>
                <a:lnTo>
                  <a:pt x="5786510" y="0"/>
                </a:lnTo>
                <a:lnTo>
                  <a:pt x="5786510" y="936363"/>
                </a:lnTo>
                <a:lnTo>
                  <a:pt x="0" y="936363"/>
                </a:lnTo>
                <a:lnTo>
                  <a:pt x="0" y="0"/>
                </a:lnTo>
                <a:close/>
              </a:path>
            </a:pathLst>
          </a:custGeom>
          <a:blipFill rotWithShape="1">
            <a:blip r:embed="rId7">
              <a:alphaModFix/>
            </a:blip>
            <a:stretch>
              <a:fillRect b="0" l="0" r="0" t="0"/>
            </a:stretch>
          </a:blipFill>
          <a:ln>
            <a:noFill/>
          </a:ln>
        </p:spPr>
      </p:sp>
      <p:sp>
        <p:nvSpPr>
          <p:cNvPr id="160" name="Google Shape;160;p15"/>
          <p:cNvSpPr txBox="1"/>
          <p:nvPr/>
        </p:nvSpPr>
        <p:spPr>
          <a:xfrm>
            <a:off x="1365300" y="3196825"/>
            <a:ext cx="15557400" cy="4383600"/>
          </a:xfrm>
          <a:prstGeom prst="rect">
            <a:avLst/>
          </a:prstGeom>
          <a:noFill/>
          <a:ln>
            <a:noFill/>
          </a:ln>
        </p:spPr>
        <p:txBody>
          <a:bodyPr anchorCtr="0" anchor="t" bIns="91425" lIns="91425" spcFirstLastPara="1" rIns="91425" wrap="square" tIns="91425">
            <a:spAutoFit/>
          </a:bodyPr>
          <a:lstStyle/>
          <a:p>
            <a:pPr indent="0" lvl="0" marL="0" rtl="0" algn="l">
              <a:lnSpc>
                <a:spcPct val="130000"/>
              </a:lnSpc>
              <a:spcBef>
                <a:spcPts val="0"/>
              </a:spcBef>
              <a:spcAft>
                <a:spcPts val="0"/>
              </a:spcAft>
              <a:buNone/>
            </a:pPr>
            <a:r>
              <a:rPr b="1" lang="en-US" sz="3100">
                <a:solidFill>
                  <a:schemeClr val="lt1"/>
                </a:solidFill>
                <a:latin typeface="Montserrat"/>
                <a:ea typeface="Montserrat"/>
                <a:cs typeface="Montserrat"/>
                <a:sym typeface="Montserrat"/>
              </a:rPr>
              <a:t>Natural Language Toolkit (NLTK) </a:t>
            </a:r>
            <a:r>
              <a:rPr lang="en-US" sz="3100">
                <a:solidFill>
                  <a:schemeClr val="lt1"/>
                </a:solidFill>
                <a:latin typeface="Montserrat"/>
                <a:ea typeface="Montserrat"/>
                <a:cs typeface="Montserrat"/>
                <a:sym typeface="Montserrat"/>
              </a:rPr>
              <a:t>– Python library used throughout NLP workflows. Provides wide range of built-in techniques for tokenization, classifications, stemming, tagging, parsing, etc.</a:t>
            </a:r>
            <a:endParaRPr sz="3100">
              <a:solidFill>
                <a:schemeClr val="lt1"/>
              </a:solidFill>
              <a:latin typeface="Montserrat"/>
              <a:ea typeface="Montserrat"/>
              <a:cs typeface="Montserrat"/>
              <a:sym typeface="Montserrat"/>
            </a:endParaRPr>
          </a:p>
          <a:p>
            <a:pPr indent="0" lvl="0" marL="0" rtl="0" algn="l">
              <a:lnSpc>
                <a:spcPct val="130000"/>
              </a:lnSpc>
              <a:spcBef>
                <a:spcPts val="0"/>
              </a:spcBef>
              <a:spcAft>
                <a:spcPts val="0"/>
              </a:spcAft>
              <a:buNone/>
            </a:pPr>
            <a:r>
              <a:t/>
            </a:r>
            <a:endParaRPr sz="3100">
              <a:solidFill>
                <a:schemeClr val="lt1"/>
              </a:solidFill>
              <a:latin typeface="Montserrat"/>
              <a:ea typeface="Montserrat"/>
              <a:cs typeface="Montserrat"/>
              <a:sym typeface="Montserrat"/>
            </a:endParaRPr>
          </a:p>
          <a:p>
            <a:pPr indent="0" lvl="0" marL="0" rtl="0" algn="l">
              <a:lnSpc>
                <a:spcPct val="130000"/>
              </a:lnSpc>
              <a:spcBef>
                <a:spcPts val="0"/>
              </a:spcBef>
              <a:spcAft>
                <a:spcPts val="0"/>
              </a:spcAft>
              <a:buNone/>
            </a:pPr>
            <a:r>
              <a:rPr b="1" lang="en-US" sz="3100">
                <a:solidFill>
                  <a:schemeClr val="lt1"/>
                </a:solidFill>
                <a:latin typeface="Montserrat"/>
                <a:ea typeface="Montserrat"/>
                <a:cs typeface="Montserrat"/>
                <a:sym typeface="Montserrat"/>
              </a:rPr>
              <a:t>SpaCy</a:t>
            </a:r>
            <a:r>
              <a:rPr lang="en-US" sz="3100">
                <a:solidFill>
                  <a:schemeClr val="lt1"/>
                </a:solidFill>
                <a:latin typeface="Montserrat"/>
                <a:ea typeface="Montserrat"/>
                <a:cs typeface="Montserrat"/>
                <a:sym typeface="Montserrat"/>
              </a:rPr>
              <a:t> - F</a:t>
            </a:r>
            <a:r>
              <a:rPr lang="en-US" sz="3100">
                <a:solidFill>
                  <a:schemeClr val="lt1"/>
                </a:solidFill>
                <a:latin typeface="Montserrat"/>
                <a:ea typeface="Montserrat"/>
                <a:cs typeface="Montserrat"/>
                <a:sym typeface="Montserrat"/>
              </a:rPr>
              <a:t>ree</a:t>
            </a:r>
            <a:r>
              <a:rPr lang="en-US" sz="3100">
                <a:solidFill>
                  <a:schemeClr val="lt1"/>
                </a:solidFill>
                <a:latin typeface="Montserrat"/>
                <a:ea typeface="Montserrat"/>
                <a:cs typeface="Montserrat"/>
                <a:sym typeface="Montserrat"/>
              </a:rPr>
              <a:t>, open-source library for advanced Natural Language Processing. Specifically designed for production use and helps users build applications that process and “understand” large volumes of text.</a:t>
            </a:r>
            <a:endParaRPr sz="3100">
              <a:solidFill>
                <a:schemeClr val="lt1"/>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64" name="Shape 164"/>
        <p:cNvGrpSpPr/>
        <p:nvPr/>
      </p:nvGrpSpPr>
      <p:grpSpPr>
        <a:xfrm>
          <a:off x="0" y="0"/>
          <a:ext cx="0" cy="0"/>
          <a:chOff x="0" y="0"/>
          <a:chExt cx="0" cy="0"/>
        </a:xfrm>
      </p:grpSpPr>
      <p:sp>
        <p:nvSpPr>
          <p:cNvPr id="165" name="Google Shape;165;p16"/>
          <p:cNvSpPr/>
          <p:nvPr/>
        </p:nvSpPr>
        <p:spPr>
          <a:xfrm rot="2839866">
            <a:off x="-5005895" y="-1940326"/>
            <a:ext cx="10008307" cy="12927861"/>
          </a:xfrm>
          <a:custGeom>
            <a:rect b="b" l="l" r="r" t="t"/>
            <a:pathLst>
              <a:path extrusionOk="0" h="12932833" w="10012156">
                <a:moveTo>
                  <a:pt x="0" y="0"/>
                </a:moveTo>
                <a:lnTo>
                  <a:pt x="10012156" y="0"/>
                </a:lnTo>
                <a:lnTo>
                  <a:pt x="10012156" y="12932833"/>
                </a:lnTo>
                <a:lnTo>
                  <a:pt x="0" y="12932833"/>
                </a:lnTo>
                <a:lnTo>
                  <a:pt x="0" y="0"/>
                </a:lnTo>
                <a:close/>
              </a:path>
            </a:pathLst>
          </a:custGeom>
          <a:blipFill rotWithShape="1">
            <a:blip r:embed="rId3">
              <a:alphaModFix/>
            </a:blip>
            <a:stretch>
              <a:fillRect b="0" l="-279" r="-549" t="-729"/>
            </a:stretch>
          </a:blipFill>
          <a:ln>
            <a:noFill/>
          </a:ln>
        </p:spPr>
      </p:sp>
      <p:sp>
        <p:nvSpPr>
          <p:cNvPr id="166" name="Google Shape;166;p16"/>
          <p:cNvSpPr/>
          <p:nvPr/>
        </p:nvSpPr>
        <p:spPr>
          <a:xfrm>
            <a:off x="0" y="-2"/>
            <a:ext cx="18288000" cy="10173014"/>
          </a:xfrm>
          <a:custGeom>
            <a:rect b="b" l="l" r="r" t="t"/>
            <a:pathLst>
              <a:path extrusionOk="0" h="10224135" w="18288000">
                <a:moveTo>
                  <a:pt x="0" y="0"/>
                </a:moveTo>
                <a:lnTo>
                  <a:pt x="18288000" y="0"/>
                </a:lnTo>
                <a:lnTo>
                  <a:pt x="18288000" y="10224135"/>
                </a:lnTo>
                <a:lnTo>
                  <a:pt x="0" y="10224135"/>
                </a:lnTo>
                <a:lnTo>
                  <a:pt x="0" y="0"/>
                </a:lnTo>
                <a:close/>
              </a:path>
            </a:pathLst>
          </a:custGeom>
          <a:blipFill rotWithShape="1">
            <a:blip r:embed="rId4">
              <a:alphaModFix/>
            </a:blip>
            <a:stretch>
              <a:fillRect b="-39577" l="0" r="0" t="-39287"/>
            </a:stretch>
          </a:blipFill>
          <a:ln>
            <a:noFill/>
          </a:ln>
        </p:spPr>
      </p:sp>
      <p:grpSp>
        <p:nvGrpSpPr>
          <p:cNvPr id="167" name="Google Shape;167;p16"/>
          <p:cNvGrpSpPr/>
          <p:nvPr/>
        </p:nvGrpSpPr>
        <p:grpSpPr>
          <a:xfrm>
            <a:off x="3512301" y="6234460"/>
            <a:ext cx="9116449" cy="1682659"/>
            <a:chOff x="2160201" y="7444472"/>
            <a:chExt cx="9116449" cy="1682659"/>
          </a:xfrm>
        </p:grpSpPr>
        <p:sp>
          <p:nvSpPr>
            <p:cNvPr id="168" name="Google Shape;168;p16"/>
            <p:cNvSpPr/>
            <p:nvPr/>
          </p:nvSpPr>
          <p:spPr>
            <a:xfrm>
              <a:off x="2160201" y="7444472"/>
              <a:ext cx="1682659" cy="1682659"/>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19050">
              <a:solidFill>
                <a:srgbClr val="FFFF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6"/>
            <p:cNvSpPr txBox="1"/>
            <p:nvPr/>
          </p:nvSpPr>
          <p:spPr>
            <a:xfrm>
              <a:off x="2317950" y="7621940"/>
              <a:ext cx="1366953" cy="1347700"/>
            </a:xfrm>
            <a:prstGeom prst="rect">
              <a:avLst/>
            </a:prstGeom>
            <a:noFill/>
            <a:ln>
              <a:noFill/>
            </a:ln>
          </p:spPr>
          <p:txBody>
            <a:bodyPr anchorCtr="0" anchor="ctr" bIns="50800" lIns="50800" spcFirstLastPara="1" rIns="50800" wrap="square" tIns="50800">
              <a:noAutofit/>
            </a:bodyPr>
            <a:lstStyle/>
            <a:p>
              <a:pPr indent="0" lvl="0" marL="0" marR="0" rtl="0" algn="ctr">
                <a:lnSpc>
                  <a:spcPct val="120000"/>
                </a:lnSpc>
                <a:spcBef>
                  <a:spcPts val="0"/>
                </a:spcBef>
                <a:spcAft>
                  <a:spcPts val="0"/>
                </a:spcAft>
                <a:buNone/>
              </a:pPr>
              <a:r>
                <a:rPr b="0" i="0" lang="en-US" sz="3200" u="none" cap="none" strike="noStrike">
                  <a:solidFill>
                    <a:srgbClr val="FFFFFF"/>
                  </a:solidFill>
                  <a:latin typeface="Dela Gothic One"/>
                  <a:ea typeface="Dela Gothic One"/>
                  <a:cs typeface="Dela Gothic One"/>
                  <a:sym typeface="Dela Gothic One"/>
                </a:rPr>
                <a:t>0</a:t>
              </a:r>
              <a:r>
                <a:rPr lang="en-US" sz="3200">
                  <a:solidFill>
                    <a:srgbClr val="FFFFFF"/>
                  </a:solidFill>
                  <a:latin typeface="Dela Gothic One"/>
                  <a:ea typeface="Dela Gothic One"/>
                  <a:cs typeface="Dela Gothic One"/>
                  <a:sym typeface="Dela Gothic One"/>
                </a:rPr>
                <a:t>3</a:t>
              </a:r>
              <a:r>
                <a:rPr b="0" i="0" lang="en-US" sz="3200" u="none" cap="none" strike="noStrike">
                  <a:solidFill>
                    <a:srgbClr val="FFFFFF"/>
                  </a:solidFill>
                  <a:latin typeface="Dela Gothic One"/>
                  <a:ea typeface="Dela Gothic One"/>
                  <a:cs typeface="Dela Gothic One"/>
                  <a:sym typeface="Dela Gothic One"/>
                </a:rPr>
                <a:t>.</a:t>
              </a:r>
              <a:endParaRPr/>
            </a:p>
          </p:txBody>
        </p:sp>
        <p:sp>
          <p:nvSpPr>
            <p:cNvPr id="170" name="Google Shape;170;p16"/>
            <p:cNvSpPr txBox="1"/>
            <p:nvPr/>
          </p:nvSpPr>
          <p:spPr>
            <a:xfrm>
              <a:off x="4055950" y="8039500"/>
              <a:ext cx="7220700" cy="4926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3200">
                  <a:solidFill>
                    <a:srgbClr val="FFFFFF"/>
                  </a:solidFill>
                  <a:latin typeface="Dela Gothic One"/>
                  <a:ea typeface="Dela Gothic One"/>
                  <a:cs typeface="Dela Gothic One"/>
                  <a:sym typeface="Dela Gothic One"/>
                </a:rPr>
                <a:t>Meaning &amp; Context Extraction</a:t>
              </a:r>
              <a:endParaRPr/>
            </a:p>
          </p:txBody>
        </p:sp>
      </p:grpSp>
      <p:grpSp>
        <p:nvGrpSpPr>
          <p:cNvPr id="171" name="Google Shape;171;p16"/>
          <p:cNvGrpSpPr/>
          <p:nvPr/>
        </p:nvGrpSpPr>
        <p:grpSpPr>
          <a:xfrm>
            <a:off x="3512310" y="2217109"/>
            <a:ext cx="5191025" cy="1682659"/>
            <a:chOff x="2316673" y="3499522"/>
            <a:chExt cx="5191025" cy="1682659"/>
          </a:xfrm>
        </p:grpSpPr>
        <p:grpSp>
          <p:nvGrpSpPr>
            <p:cNvPr id="172" name="Google Shape;172;p16"/>
            <p:cNvGrpSpPr/>
            <p:nvPr/>
          </p:nvGrpSpPr>
          <p:grpSpPr>
            <a:xfrm>
              <a:off x="2316673" y="3499522"/>
              <a:ext cx="1682659" cy="1682659"/>
              <a:chOff x="2316673" y="3499522"/>
              <a:chExt cx="1682659" cy="1682659"/>
            </a:xfrm>
          </p:grpSpPr>
          <p:sp>
            <p:nvSpPr>
              <p:cNvPr id="173" name="Google Shape;173;p16"/>
              <p:cNvSpPr/>
              <p:nvPr/>
            </p:nvSpPr>
            <p:spPr>
              <a:xfrm>
                <a:off x="2316673" y="3499522"/>
                <a:ext cx="1682659" cy="1682659"/>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19050">
                <a:solidFill>
                  <a:srgbClr val="FFFF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6"/>
              <p:cNvSpPr txBox="1"/>
              <p:nvPr/>
            </p:nvSpPr>
            <p:spPr>
              <a:xfrm>
                <a:off x="2474422" y="3676990"/>
                <a:ext cx="1366953" cy="1347700"/>
              </a:xfrm>
              <a:prstGeom prst="rect">
                <a:avLst/>
              </a:prstGeom>
              <a:noFill/>
              <a:ln>
                <a:noFill/>
              </a:ln>
            </p:spPr>
            <p:txBody>
              <a:bodyPr anchorCtr="0" anchor="ctr" bIns="50800" lIns="50800" spcFirstLastPara="1" rIns="50800" wrap="square" tIns="50800">
                <a:noAutofit/>
              </a:bodyPr>
              <a:lstStyle/>
              <a:p>
                <a:pPr indent="0" lvl="0" marL="0" marR="0" rtl="0" algn="ctr">
                  <a:lnSpc>
                    <a:spcPct val="120000"/>
                  </a:lnSpc>
                  <a:spcBef>
                    <a:spcPts val="0"/>
                  </a:spcBef>
                  <a:spcAft>
                    <a:spcPts val="0"/>
                  </a:spcAft>
                  <a:buNone/>
                </a:pPr>
                <a:r>
                  <a:rPr b="0" i="0" lang="en-US" sz="3200" u="none" cap="none" strike="noStrike">
                    <a:solidFill>
                      <a:srgbClr val="FFFFFF"/>
                    </a:solidFill>
                    <a:latin typeface="Dela Gothic One"/>
                    <a:ea typeface="Dela Gothic One"/>
                    <a:cs typeface="Dela Gothic One"/>
                    <a:sym typeface="Dela Gothic One"/>
                  </a:rPr>
                  <a:t>01.</a:t>
                </a:r>
                <a:endParaRPr/>
              </a:p>
            </p:txBody>
          </p:sp>
        </p:grpSp>
        <p:sp>
          <p:nvSpPr>
            <p:cNvPr id="175" name="Google Shape;175;p16"/>
            <p:cNvSpPr txBox="1"/>
            <p:nvPr/>
          </p:nvSpPr>
          <p:spPr>
            <a:xfrm>
              <a:off x="4201697" y="4094562"/>
              <a:ext cx="3306000" cy="4926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3200">
                  <a:solidFill>
                    <a:srgbClr val="FFFFFF"/>
                  </a:solidFill>
                  <a:latin typeface="Dela Gothic One"/>
                  <a:ea typeface="Dela Gothic One"/>
                  <a:cs typeface="Dela Gothic One"/>
                  <a:sym typeface="Dela Gothic One"/>
                </a:rPr>
                <a:t>Raw Data</a:t>
              </a:r>
              <a:endParaRPr/>
            </a:p>
          </p:txBody>
        </p:sp>
      </p:grpSp>
      <p:grpSp>
        <p:nvGrpSpPr>
          <p:cNvPr id="176" name="Google Shape;176;p16"/>
          <p:cNvGrpSpPr/>
          <p:nvPr/>
        </p:nvGrpSpPr>
        <p:grpSpPr>
          <a:xfrm>
            <a:off x="3512288" y="4248310"/>
            <a:ext cx="6513662" cy="1682659"/>
            <a:chOff x="9102039" y="3137797"/>
            <a:chExt cx="6513662" cy="1682659"/>
          </a:xfrm>
        </p:grpSpPr>
        <p:sp>
          <p:nvSpPr>
            <p:cNvPr id="177" name="Google Shape;177;p16"/>
            <p:cNvSpPr/>
            <p:nvPr/>
          </p:nvSpPr>
          <p:spPr>
            <a:xfrm>
              <a:off x="9102038" y="3137797"/>
              <a:ext cx="1682659" cy="1682659"/>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19050">
              <a:solidFill>
                <a:srgbClr val="FFFF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6"/>
            <p:cNvSpPr txBox="1"/>
            <p:nvPr/>
          </p:nvSpPr>
          <p:spPr>
            <a:xfrm>
              <a:off x="9259788" y="3315265"/>
              <a:ext cx="1366953" cy="1347700"/>
            </a:xfrm>
            <a:prstGeom prst="rect">
              <a:avLst/>
            </a:prstGeom>
            <a:noFill/>
            <a:ln>
              <a:noFill/>
            </a:ln>
          </p:spPr>
          <p:txBody>
            <a:bodyPr anchorCtr="0" anchor="ctr" bIns="50800" lIns="50800" spcFirstLastPara="1" rIns="50800" wrap="square" tIns="50800">
              <a:noAutofit/>
            </a:bodyPr>
            <a:lstStyle/>
            <a:p>
              <a:pPr indent="0" lvl="0" marL="0" marR="0" rtl="0" algn="ctr">
                <a:lnSpc>
                  <a:spcPct val="120000"/>
                </a:lnSpc>
                <a:spcBef>
                  <a:spcPts val="0"/>
                </a:spcBef>
                <a:spcAft>
                  <a:spcPts val="0"/>
                </a:spcAft>
                <a:buNone/>
              </a:pPr>
              <a:r>
                <a:rPr b="0" i="0" lang="en-US" sz="3200" u="none" cap="none" strike="noStrike">
                  <a:solidFill>
                    <a:srgbClr val="FFFFFF"/>
                  </a:solidFill>
                  <a:latin typeface="Dela Gothic One"/>
                  <a:ea typeface="Dela Gothic One"/>
                  <a:cs typeface="Dela Gothic One"/>
                  <a:sym typeface="Dela Gothic One"/>
                </a:rPr>
                <a:t>0</a:t>
              </a:r>
              <a:r>
                <a:rPr lang="en-US" sz="3200">
                  <a:solidFill>
                    <a:srgbClr val="FFFFFF"/>
                  </a:solidFill>
                  <a:latin typeface="Dela Gothic One"/>
                  <a:ea typeface="Dela Gothic One"/>
                  <a:cs typeface="Dela Gothic One"/>
                  <a:sym typeface="Dela Gothic One"/>
                </a:rPr>
                <a:t>2</a:t>
              </a:r>
              <a:r>
                <a:rPr b="0" i="0" lang="en-US" sz="3200" u="none" cap="none" strike="noStrike">
                  <a:solidFill>
                    <a:srgbClr val="FFFFFF"/>
                  </a:solidFill>
                  <a:latin typeface="Dela Gothic One"/>
                  <a:ea typeface="Dela Gothic One"/>
                  <a:cs typeface="Dela Gothic One"/>
                  <a:sym typeface="Dela Gothic One"/>
                </a:rPr>
                <a:t>.</a:t>
              </a:r>
              <a:endParaRPr/>
            </a:p>
          </p:txBody>
        </p:sp>
        <p:sp>
          <p:nvSpPr>
            <p:cNvPr id="179" name="Google Shape;179;p16"/>
            <p:cNvSpPr txBox="1"/>
            <p:nvPr/>
          </p:nvSpPr>
          <p:spPr>
            <a:xfrm>
              <a:off x="10934200" y="3732825"/>
              <a:ext cx="4681500" cy="4926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3200">
                  <a:solidFill>
                    <a:srgbClr val="FFFFFF"/>
                  </a:solidFill>
                  <a:latin typeface="Dela Gothic One"/>
                  <a:ea typeface="Dela Gothic One"/>
                  <a:cs typeface="Dela Gothic One"/>
                  <a:sym typeface="Dela Gothic One"/>
                </a:rPr>
                <a:t>Unstructured Data</a:t>
              </a:r>
              <a:endParaRPr/>
            </a:p>
          </p:txBody>
        </p:sp>
      </p:grpSp>
      <p:sp>
        <p:nvSpPr>
          <p:cNvPr id="180" name="Google Shape;180;p16"/>
          <p:cNvSpPr txBox="1"/>
          <p:nvPr/>
        </p:nvSpPr>
        <p:spPr>
          <a:xfrm>
            <a:off x="890249" y="768985"/>
            <a:ext cx="16507500" cy="11082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7200">
                <a:solidFill>
                  <a:srgbClr val="FFFFFF"/>
                </a:solidFill>
                <a:latin typeface="Dela Gothic One"/>
                <a:ea typeface="Dela Gothic One"/>
                <a:cs typeface="Dela Gothic One"/>
                <a:sym typeface="Dela Gothic One"/>
              </a:rPr>
              <a:t>NLP Challenges</a:t>
            </a:r>
            <a:endParaRPr/>
          </a:p>
        </p:txBody>
      </p:sp>
      <p:sp>
        <p:nvSpPr>
          <p:cNvPr id="181" name="Google Shape;181;p16"/>
          <p:cNvSpPr/>
          <p:nvPr/>
        </p:nvSpPr>
        <p:spPr>
          <a:xfrm flipH="1">
            <a:off x="-2183325" y="5930974"/>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5">
              <a:alphaModFix/>
            </a:blip>
            <a:stretch>
              <a:fillRect b="0" l="0" r="0" t="0"/>
            </a:stretch>
          </a:blipFill>
          <a:ln>
            <a:noFill/>
          </a:ln>
        </p:spPr>
      </p:sp>
      <p:sp>
        <p:nvSpPr>
          <p:cNvPr id="182" name="Google Shape;182;p16"/>
          <p:cNvSpPr/>
          <p:nvPr/>
        </p:nvSpPr>
        <p:spPr>
          <a:xfrm>
            <a:off x="-2183332" y="8138517"/>
            <a:ext cx="5786510" cy="936363"/>
          </a:xfrm>
          <a:custGeom>
            <a:rect b="b" l="l" r="r" t="t"/>
            <a:pathLst>
              <a:path extrusionOk="0" h="936363" w="5786510">
                <a:moveTo>
                  <a:pt x="0" y="0"/>
                </a:moveTo>
                <a:lnTo>
                  <a:pt x="5786510" y="0"/>
                </a:lnTo>
                <a:lnTo>
                  <a:pt x="5786510" y="936363"/>
                </a:lnTo>
                <a:lnTo>
                  <a:pt x="0" y="936363"/>
                </a:lnTo>
                <a:lnTo>
                  <a:pt x="0" y="0"/>
                </a:lnTo>
                <a:close/>
              </a:path>
            </a:pathLst>
          </a:custGeom>
          <a:blipFill rotWithShape="1">
            <a:blip r:embed="rId6">
              <a:alphaModFix/>
            </a:blip>
            <a:stretch>
              <a:fillRect b="0" l="0" r="0" t="0"/>
            </a:stretch>
          </a:blipFill>
          <a:ln>
            <a:noFill/>
          </a:ln>
        </p:spPr>
      </p:sp>
      <p:grpSp>
        <p:nvGrpSpPr>
          <p:cNvPr id="183" name="Google Shape;183;p16"/>
          <p:cNvGrpSpPr/>
          <p:nvPr/>
        </p:nvGrpSpPr>
        <p:grpSpPr>
          <a:xfrm rot="10800000">
            <a:off x="-2201506" y="2837912"/>
            <a:ext cx="5822856" cy="3371399"/>
            <a:chOff x="-1868895" y="-994827"/>
            <a:chExt cx="5822856" cy="3371399"/>
          </a:xfrm>
        </p:grpSpPr>
        <p:sp>
          <p:nvSpPr>
            <p:cNvPr id="184" name="Google Shape;184;p16"/>
            <p:cNvSpPr/>
            <p:nvPr/>
          </p:nvSpPr>
          <p:spPr>
            <a:xfrm>
              <a:off x="-1832549" y="-994827"/>
              <a:ext cx="5786510" cy="1222400"/>
            </a:xfrm>
            <a:custGeom>
              <a:rect b="b" l="l" r="r" t="t"/>
              <a:pathLst>
                <a:path extrusionOk="0" h="1222400" w="5786510">
                  <a:moveTo>
                    <a:pt x="0" y="0"/>
                  </a:moveTo>
                  <a:lnTo>
                    <a:pt x="5786510" y="0"/>
                  </a:lnTo>
                  <a:lnTo>
                    <a:pt x="5786510" y="1222400"/>
                  </a:lnTo>
                  <a:lnTo>
                    <a:pt x="0" y="1222400"/>
                  </a:lnTo>
                  <a:lnTo>
                    <a:pt x="0" y="0"/>
                  </a:lnTo>
                  <a:close/>
                </a:path>
              </a:pathLst>
            </a:custGeom>
            <a:blipFill rotWithShape="1">
              <a:blip r:embed="rId5">
                <a:alphaModFix/>
              </a:blip>
              <a:stretch>
                <a:fillRect b="0" l="0" r="0" t="0"/>
              </a:stretch>
            </a:blipFill>
            <a:ln>
              <a:noFill/>
            </a:ln>
          </p:spPr>
        </p:sp>
        <p:sp>
          <p:nvSpPr>
            <p:cNvPr id="185" name="Google Shape;185;p16"/>
            <p:cNvSpPr/>
            <p:nvPr/>
          </p:nvSpPr>
          <p:spPr>
            <a:xfrm>
              <a:off x="-1868895" y="1440209"/>
              <a:ext cx="5511651" cy="936363"/>
            </a:xfrm>
            <a:custGeom>
              <a:rect b="b" l="l" r="r" t="t"/>
              <a:pathLst>
                <a:path extrusionOk="0" h="936363" w="5786510">
                  <a:moveTo>
                    <a:pt x="0" y="0"/>
                  </a:moveTo>
                  <a:lnTo>
                    <a:pt x="5786510" y="0"/>
                  </a:lnTo>
                  <a:lnTo>
                    <a:pt x="5786510" y="936363"/>
                  </a:lnTo>
                  <a:lnTo>
                    <a:pt x="0" y="936363"/>
                  </a:lnTo>
                  <a:lnTo>
                    <a:pt x="0" y="0"/>
                  </a:lnTo>
                  <a:close/>
                </a:path>
              </a:pathLst>
            </a:custGeom>
            <a:blipFill rotWithShape="1">
              <a:blip r:embed="rId6">
                <a:alphaModFix/>
              </a:blip>
              <a:stretch>
                <a:fillRect b="0" l="0" r="0" t="0"/>
              </a:stretch>
            </a:blipFill>
            <a:ln>
              <a:noFill/>
            </a:ln>
          </p:spPr>
        </p:sp>
      </p:grpSp>
      <p:sp>
        <p:nvSpPr>
          <p:cNvPr id="186" name="Google Shape;186;p16"/>
          <p:cNvSpPr/>
          <p:nvPr/>
        </p:nvSpPr>
        <p:spPr>
          <a:xfrm rot="8324806">
            <a:off x="14881552" y="-1385956"/>
            <a:ext cx="9048989" cy="5418082"/>
          </a:xfrm>
          <a:custGeom>
            <a:rect b="b" l="l" r="r" t="t"/>
            <a:pathLst>
              <a:path extrusionOk="0" h="5413060" w="9040602">
                <a:moveTo>
                  <a:pt x="0" y="0"/>
                </a:moveTo>
                <a:lnTo>
                  <a:pt x="9040602" y="0"/>
                </a:lnTo>
                <a:lnTo>
                  <a:pt x="9040602" y="5413061"/>
                </a:lnTo>
                <a:lnTo>
                  <a:pt x="0" y="5413061"/>
                </a:lnTo>
                <a:lnTo>
                  <a:pt x="0" y="0"/>
                </a:lnTo>
                <a:close/>
              </a:path>
            </a:pathLst>
          </a:custGeom>
          <a:blipFill rotWithShape="1">
            <a:blip r:embed="rId7">
              <a:alphaModFix/>
            </a:blip>
            <a:stretch>
              <a:fillRect b="0" l="0" r="0" t="0"/>
            </a:stretch>
          </a:blipFill>
          <a:ln>
            <a:noFill/>
          </a:ln>
        </p:spPr>
      </p:sp>
      <p:grpSp>
        <p:nvGrpSpPr>
          <p:cNvPr id="187" name="Google Shape;187;p16"/>
          <p:cNvGrpSpPr/>
          <p:nvPr/>
        </p:nvGrpSpPr>
        <p:grpSpPr>
          <a:xfrm>
            <a:off x="3512289" y="8220597"/>
            <a:ext cx="7492409" cy="1682659"/>
            <a:chOff x="8787314" y="5644122"/>
            <a:chExt cx="7492409" cy="1682659"/>
          </a:xfrm>
        </p:grpSpPr>
        <p:grpSp>
          <p:nvGrpSpPr>
            <p:cNvPr id="188" name="Google Shape;188;p16"/>
            <p:cNvGrpSpPr/>
            <p:nvPr/>
          </p:nvGrpSpPr>
          <p:grpSpPr>
            <a:xfrm>
              <a:off x="8787313" y="5644122"/>
              <a:ext cx="1682659" cy="1682659"/>
              <a:chOff x="0" y="0"/>
              <a:chExt cx="812800" cy="812800"/>
            </a:xfrm>
          </p:grpSpPr>
          <p:sp>
            <p:nvSpPr>
              <p:cNvPr id="189" name="Google Shape;189;p1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19050">
                <a:solidFill>
                  <a:srgbClr val="FFFF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6"/>
              <p:cNvSpPr txBox="1"/>
              <p:nvPr/>
            </p:nvSpPr>
            <p:spPr>
              <a:xfrm>
                <a:off x="76200" y="85725"/>
                <a:ext cx="660300" cy="651000"/>
              </a:xfrm>
              <a:prstGeom prst="rect">
                <a:avLst/>
              </a:prstGeom>
              <a:noFill/>
              <a:ln>
                <a:noFill/>
              </a:ln>
            </p:spPr>
            <p:txBody>
              <a:bodyPr anchorCtr="0" anchor="ctr" bIns="50800" lIns="50800" spcFirstLastPara="1" rIns="50800" wrap="square" tIns="50800">
                <a:noAutofit/>
              </a:bodyPr>
              <a:lstStyle/>
              <a:p>
                <a:pPr indent="0" lvl="0" marL="0" marR="0" rtl="0" algn="ctr">
                  <a:lnSpc>
                    <a:spcPct val="120000"/>
                  </a:lnSpc>
                  <a:spcBef>
                    <a:spcPts val="0"/>
                  </a:spcBef>
                  <a:spcAft>
                    <a:spcPts val="0"/>
                  </a:spcAft>
                  <a:buNone/>
                </a:pPr>
                <a:r>
                  <a:rPr b="0" i="0" lang="en-US" sz="3200" u="none" cap="none" strike="noStrike">
                    <a:solidFill>
                      <a:srgbClr val="FFFFFF"/>
                    </a:solidFill>
                    <a:latin typeface="Dela Gothic One"/>
                    <a:ea typeface="Dela Gothic One"/>
                    <a:cs typeface="Dela Gothic One"/>
                    <a:sym typeface="Dela Gothic One"/>
                  </a:rPr>
                  <a:t>0</a:t>
                </a:r>
                <a:r>
                  <a:rPr lang="en-US" sz="3200">
                    <a:solidFill>
                      <a:srgbClr val="FFFFFF"/>
                    </a:solidFill>
                    <a:latin typeface="Dela Gothic One"/>
                    <a:ea typeface="Dela Gothic One"/>
                    <a:cs typeface="Dela Gothic One"/>
                    <a:sym typeface="Dela Gothic One"/>
                  </a:rPr>
                  <a:t>4</a:t>
                </a:r>
                <a:r>
                  <a:rPr b="0" i="0" lang="en-US" sz="3200" u="none" cap="none" strike="noStrike">
                    <a:solidFill>
                      <a:srgbClr val="FFFFFF"/>
                    </a:solidFill>
                    <a:latin typeface="Dela Gothic One"/>
                    <a:ea typeface="Dela Gothic One"/>
                    <a:cs typeface="Dela Gothic One"/>
                    <a:sym typeface="Dela Gothic One"/>
                  </a:rPr>
                  <a:t>.</a:t>
                </a:r>
                <a:endParaRPr/>
              </a:p>
            </p:txBody>
          </p:sp>
        </p:grpSp>
        <p:sp>
          <p:nvSpPr>
            <p:cNvPr id="191" name="Google Shape;191;p16"/>
            <p:cNvSpPr txBox="1"/>
            <p:nvPr/>
          </p:nvSpPr>
          <p:spPr>
            <a:xfrm>
              <a:off x="10670322" y="6239150"/>
              <a:ext cx="5609400" cy="4926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3200">
                  <a:solidFill>
                    <a:srgbClr val="FFFFFF"/>
                  </a:solidFill>
                  <a:latin typeface="Dela Gothic One"/>
                  <a:ea typeface="Dela Gothic One"/>
                  <a:cs typeface="Dela Gothic One"/>
                  <a:sym typeface="Dela Gothic One"/>
                </a:rPr>
                <a:t>Scaling up NLP Models</a:t>
              </a:r>
              <a:endParaRPr/>
            </a:p>
          </p:txBody>
        </p:sp>
      </p:grpSp>
      <p:sp>
        <p:nvSpPr>
          <p:cNvPr id="192" name="Google Shape;192;p16"/>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96" name="Shape 196"/>
        <p:cNvGrpSpPr/>
        <p:nvPr/>
      </p:nvGrpSpPr>
      <p:grpSpPr>
        <a:xfrm>
          <a:off x="0" y="0"/>
          <a:ext cx="0" cy="0"/>
          <a:chOff x="0" y="0"/>
          <a:chExt cx="0" cy="0"/>
        </a:xfrm>
      </p:grpSpPr>
      <p:sp>
        <p:nvSpPr>
          <p:cNvPr id="197" name="Google Shape;197;p17"/>
          <p:cNvSpPr/>
          <p:nvPr/>
        </p:nvSpPr>
        <p:spPr>
          <a:xfrm>
            <a:off x="-2996308" y="2153474"/>
            <a:ext cx="10996603" cy="11698514"/>
          </a:xfrm>
          <a:custGeom>
            <a:rect b="b" l="l" r="r" t="t"/>
            <a:pathLst>
              <a:path extrusionOk="0" h="11698514" w="10996603">
                <a:moveTo>
                  <a:pt x="0" y="0"/>
                </a:moveTo>
                <a:lnTo>
                  <a:pt x="10996603" y="0"/>
                </a:lnTo>
                <a:lnTo>
                  <a:pt x="10996603" y="11698514"/>
                </a:lnTo>
                <a:lnTo>
                  <a:pt x="0" y="11698514"/>
                </a:lnTo>
                <a:lnTo>
                  <a:pt x="0" y="0"/>
                </a:lnTo>
                <a:close/>
              </a:path>
            </a:pathLst>
          </a:custGeom>
          <a:blipFill rotWithShape="1">
            <a:blip r:embed="rId3">
              <a:alphaModFix/>
            </a:blip>
            <a:stretch>
              <a:fillRect b="0" l="0" r="0" t="0"/>
            </a:stretch>
          </a:blipFill>
          <a:ln>
            <a:noFill/>
          </a:ln>
        </p:spPr>
      </p:sp>
      <p:sp>
        <p:nvSpPr>
          <p:cNvPr id="198" name="Google Shape;198;p17"/>
          <p:cNvSpPr/>
          <p:nvPr/>
        </p:nvSpPr>
        <p:spPr>
          <a:xfrm>
            <a:off x="0" y="-36023"/>
            <a:ext cx="18288000" cy="10433685"/>
          </a:xfrm>
          <a:custGeom>
            <a:rect b="b" l="l" r="r" t="t"/>
            <a:pathLst>
              <a:path extrusionOk="0" h="10433685" w="18288000">
                <a:moveTo>
                  <a:pt x="0" y="0"/>
                </a:moveTo>
                <a:lnTo>
                  <a:pt x="18288000" y="0"/>
                </a:lnTo>
                <a:lnTo>
                  <a:pt x="18288000" y="10433685"/>
                </a:lnTo>
                <a:lnTo>
                  <a:pt x="0" y="10433685"/>
                </a:lnTo>
                <a:lnTo>
                  <a:pt x="0" y="0"/>
                </a:lnTo>
                <a:close/>
              </a:path>
            </a:pathLst>
          </a:custGeom>
          <a:blipFill rotWithShape="1">
            <a:blip r:embed="rId4">
              <a:alphaModFix/>
            </a:blip>
            <a:stretch>
              <a:fillRect b="-36769" l="0" r="0" t="-38499"/>
            </a:stretch>
          </a:blipFill>
          <a:ln>
            <a:noFill/>
          </a:ln>
        </p:spPr>
      </p:sp>
      <p:sp>
        <p:nvSpPr>
          <p:cNvPr id="199" name="Google Shape;199;p17"/>
          <p:cNvSpPr txBox="1"/>
          <p:nvPr/>
        </p:nvSpPr>
        <p:spPr>
          <a:xfrm>
            <a:off x="890249" y="1304575"/>
            <a:ext cx="16507500" cy="11082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7200">
                <a:solidFill>
                  <a:srgbClr val="FFFFFF"/>
                </a:solidFill>
                <a:latin typeface="Dela Gothic One"/>
                <a:ea typeface="Dela Gothic One"/>
                <a:cs typeface="Dela Gothic One"/>
                <a:sym typeface="Dela Gothic One"/>
              </a:rPr>
              <a:t>Preprocessing Data</a:t>
            </a:r>
            <a:endParaRPr/>
          </a:p>
        </p:txBody>
      </p:sp>
      <p:sp>
        <p:nvSpPr>
          <p:cNvPr id="200" name="Google Shape;200;p17"/>
          <p:cNvSpPr/>
          <p:nvPr/>
        </p:nvSpPr>
        <p:spPr>
          <a:xfrm>
            <a:off x="-1567260" y="1304587"/>
            <a:ext cx="5536686" cy="543602"/>
          </a:xfrm>
          <a:custGeom>
            <a:rect b="b" l="l" r="r" t="t"/>
            <a:pathLst>
              <a:path extrusionOk="0" h="543602" w="5536686">
                <a:moveTo>
                  <a:pt x="0" y="0"/>
                </a:moveTo>
                <a:lnTo>
                  <a:pt x="5536686" y="0"/>
                </a:lnTo>
                <a:lnTo>
                  <a:pt x="5536686" y="543601"/>
                </a:lnTo>
                <a:lnTo>
                  <a:pt x="0" y="543601"/>
                </a:lnTo>
                <a:lnTo>
                  <a:pt x="0" y="0"/>
                </a:lnTo>
                <a:close/>
              </a:path>
            </a:pathLst>
          </a:custGeom>
          <a:blipFill rotWithShape="1">
            <a:blip r:embed="rId5">
              <a:alphaModFix/>
            </a:blip>
            <a:stretch>
              <a:fillRect b="0" l="0" r="0" t="0"/>
            </a:stretch>
          </a:blipFill>
          <a:ln>
            <a:noFill/>
          </a:ln>
        </p:spPr>
      </p:sp>
      <p:sp>
        <p:nvSpPr>
          <p:cNvPr id="201" name="Google Shape;201;p17"/>
          <p:cNvSpPr/>
          <p:nvPr/>
        </p:nvSpPr>
        <p:spPr>
          <a:xfrm>
            <a:off x="14078741" y="8986499"/>
            <a:ext cx="5536686" cy="543602"/>
          </a:xfrm>
          <a:custGeom>
            <a:rect b="b" l="l" r="r" t="t"/>
            <a:pathLst>
              <a:path extrusionOk="0" h="543602" w="5536686">
                <a:moveTo>
                  <a:pt x="0" y="0"/>
                </a:moveTo>
                <a:lnTo>
                  <a:pt x="5536686" y="0"/>
                </a:lnTo>
                <a:lnTo>
                  <a:pt x="5536686" y="543602"/>
                </a:lnTo>
                <a:lnTo>
                  <a:pt x="0" y="543602"/>
                </a:lnTo>
                <a:lnTo>
                  <a:pt x="0" y="0"/>
                </a:lnTo>
                <a:close/>
              </a:path>
            </a:pathLst>
          </a:custGeom>
          <a:blipFill rotWithShape="1">
            <a:blip r:embed="rId5">
              <a:alphaModFix/>
            </a:blip>
            <a:stretch>
              <a:fillRect b="0" l="0" r="0" t="0"/>
            </a:stretch>
          </a:blipFill>
          <a:ln>
            <a:noFill/>
          </a:ln>
        </p:spPr>
      </p:sp>
      <p:sp>
        <p:nvSpPr>
          <p:cNvPr id="202" name="Google Shape;202;p17"/>
          <p:cNvSpPr/>
          <p:nvPr/>
        </p:nvSpPr>
        <p:spPr>
          <a:xfrm>
            <a:off x="-73273" y="-229956"/>
            <a:ext cx="5536686" cy="1806344"/>
          </a:xfrm>
          <a:custGeom>
            <a:rect b="b" l="l" r="r" t="t"/>
            <a:pathLst>
              <a:path extrusionOk="0" h="1806344" w="5536686">
                <a:moveTo>
                  <a:pt x="0" y="0"/>
                </a:moveTo>
                <a:lnTo>
                  <a:pt x="5536686" y="0"/>
                </a:lnTo>
                <a:lnTo>
                  <a:pt x="5536686" y="1806344"/>
                </a:lnTo>
                <a:lnTo>
                  <a:pt x="0" y="1806344"/>
                </a:lnTo>
                <a:lnTo>
                  <a:pt x="0" y="0"/>
                </a:lnTo>
                <a:close/>
              </a:path>
            </a:pathLst>
          </a:custGeom>
          <a:blipFill rotWithShape="1">
            <a:blip r:embed="rId6">
              <a:alphaModFix/>
            </a:blip>
            <a:stretch>
              <a:fillRect b="0" l="0" r="0" t="0"/>
            </a:stretch>
          </a:blipFill>
          <a:ln>
            <a:noFill/>
          </a:ln>
        </p:spPr>
      </p:sp>
      <p:sp>
        <p:nvSpPr>
          <p:cNvPr id="203" name="Google Shape;203;p17"/>
          <p:cNvSpPr/>
          <p:nvPr/>
        </p:nvSpPr>
        <p:spPr>
          <a:xfrm>
            <a:off x="15572729" y="7451956"/>
            <a:ext cx="5536686" cy="1806344"/>
          </a:xfrm>
          <a:custGeom>
            <a:rect b="b" l="l" r="r" t="t"/>
            <a:pathLst>
              <a:path extrusionOk="0" h="1806344" w="5536686">
                <a:moveTo>
                  <a:pt x="0" y="0"/>
                </a:moveTo>
                <a:lnTo>
                  <a:pt x="5536685" y="0"/>
                </a:lnTo>
                <a:lnTo>
                  <a:pt x="5536685" y="1806344"/>
                </a:lnTo>
                <a:lnTo>
                  <a:pt x="0" y="1806344"/>
                </a:lnTo>
                <a:lnTo>
                  <a:pt x="0" y="0"/>
                </a:lnTo>
                <a:close/>
              </a:path>
            </a:pathLst>
          </a:custGeom>
          <a:blipFill rotWithShape="1">
            <a:blip r:embed="rId6">
              <a:alphaModFix/>
            </a:blip>
            <a:stretch>
              <a:fillRect b="0" l="0" r="0" t="0"/>
            </a:stretch>
          </a:blipFill>
          <a:ln>
            <a:noFill/>
          </a:ln>
        </p:spPr>
      </p:sp>
      <p:sp>
        <p:nvSpPr>
          <p:cNvPr id="204" name="Google Shape;204;p17"/>
          <p:cNvSpPr/>
          <p:nvPr/>
        </p:nvSpPr>
        <p:spPr>
          <a:xfrm rot="10800000">
            <a:off x="-3406013" y="1576388"/>
            <a:ext cx="5536686" cy="1806344"/>
          </a:xfrm>
          <a:custGeom>
            <a:rect b="b" l="l" r="r" t="t"/>
            <a:pathLst>
              <a:path extrusionOk="0" h="1806344" w="5536686">
                <a:moveTo>
                  <a:pt x="0" y="0"/>
                </a:moveTo>
                <a:lnTo>
                  <a:pt x="5536686" y="0"/>
                </a:lnTo>
                <a:lnTo>
                  <a:pt x="5536686" y="1806343"/>
                </a:lnTo>
                <a:lnTo>
                  <a:pt x="0" y="1806343"/>
                </a:lnTo>
                <a:lnTo>
                  <a:pt x="0" y="0"/>
                </a:lnTo>
                <a:close/>
              </a:path>
            </a:pathLst>
          </a:custGeom>
          <a:blipFill rotWithShape="1">
            <a:blip r:embed="rId6">
              <a:alphaModFix/>
            </a:blip>
            <a:stretch>
              <a:fillRect b="0" l="0" r="0" t="0"/>
            </a:stretch>
          </a:blipFill>
          <a:ln>
            <a:noFill/>
          </a:ln>
        </p:spPr>
      </p:sp>
      <p:sp>
        <p:nvSpPr>
          <p:cNvPr id="205" name="Google Shape;205;p17"/>
          <p:cNvSpPr/>
          <p:nvPr/>
        </p:nvSpPr>
        <p:spPr>
          <a:xfrm rot="10800000">
            <a:off x="13582138" y="9258300"/>
            <a:ext cx="5536686" cy="1806344"/>
          </a:xfrm>
          <a:custGeom>
            <a:rect b="b" l="l" r="r" t="t"/>
            <a:pathLst>
              <a:path extrusionOk="0" h="1806344" w="5536686">
                <a:moveTo>
                  <a:pt x="0" y="0"/>
                </a:moveTo>
                <a:lnTo>
                  <a:pt x="5536686" y="0"/>
                </a:lnTo>
                <a:lnTo>
                  <a:pt x="5536686" y="1806344"/>
                </a:lnTo>
                <a:lnTo>
                  <a:pt x="0" y="1806344"/>
                </a:lnTo>
                <a:lnTo>
                  <a:pt x="0" y="0"/>
                </a:lnTo>
                <a:close/>
              </a:path>
            </a:pathLst>
          </a:custGeom>
          <a:blipFill rotWithShape="1">
            <a:blip r:embed="rId6">
              <a:alphaModFix/>
            </a:blip>
            <a:stretch>
              <a:fillRect b="0" l="0" r="0" t="0"/>
            </a:stretch>
          </a:blipFill>
          <a:ln>
            <a:noFill/>
          </a:ln>
        </p:spPr>
      </p:sp>
      <p:sp>
        <p:nvSpPr>
          <p:cNvPr id="206" name="Google Shape;206;p17"/>
          <p:cNvSpPr/>
          <p:nvPr/>
        </p:nvSpPr>
        <p:spPr>
          <a:xfrm>
            <a:off x="9853275" y="5710375"/>
            <a:ext cx="4339800" cy="1240500"/>
          </a:xfrm>
          <a:prstGeom prst="roundRect">
            <a:avLst>
              <a:gd fmla="val 16667" name="adj"/>
            </a:avLst>
          </a:prstGeom>
          <a:solidFill>
            <a:srgbClr val="FFF8F2">
              <a:alpha val="84910"/>
            </a:srgbClr>
          </a:solidFill>
          <a:ln cap="flat" cmpd="sng" w="9525">
            <a:solidFill>
              <a:srgbClr val="FFF8F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3200">
                <a:solidFill>
                  <a:schemeClr val="dk1"/>
                </a:solidFill>
                <a:latin typeface="Dela Gothic One"/>
                <a:ea typeface="Dela Gothic One"/>
                <a:cs typeface="Dela Gothic One"/>
                <a:sym typeface="Dela Gothic One"/>
              </a:rPr>
              <a:t>Lemmatization</a:t>
            </a:r>
            <a:endParaRPr sz="3200">
              <a:solidFill>
                <a:schemeClr val="dk1"/>
              </a:solidFill>
              <a:latin typeface="Dela Gothic One"/>
              <a:ea typeface="Dela Gothic One"/>
              <a:cs typeface="Dela Gothic One"/>
              <a:sym typeface="Dela Gothic One"/>
            </a:endParaRPr>
          </a:p>
        </p:txBody>
      </p:sp>
      <p:sp>
        <p:nvSpPr>
          <p:cNvPr id="207" name="Google Shape;207;p17"/>
          <p:cNvSpPr/>
          <p:nvPr/>
        </p:nvSpPr>
        <p:spPr>
          <a:xfrm>
            <a:off x="3116100" y="5710363"/>
            <a:ext cx="3677100" cy="1240500"/>
          </a:xfrm>
          <a:prstGeom prst="roundRect">
            <a:avLst>
              <a:gd fmla="val 16667" name="adj"/>
            </a:avLst>
          </a:prstGeom>
          <a:solidFill>
            <a:srgbClr val="FFF8F2">
              <a:alpha val="84910"/>
            </a:srgbClr>
          </a:solidFill>
          <a:ln cap="flat" cmpd="sng" w="9525">
            <a:solidFill>
              <a:srgbClr val="FFF8F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3200">
                <a:latin typeface="Dela Gothic One"/>
                <a:ea typeface="Dela Gothic One"/>
                <a:cs typeface="Dela Gothic One"/>
                <a:sym typeface="Dela Gothic One"/>
              </a:rPr>
              <a:t>Stemming</a:t>
            </a:r>
            <a:endParaRPr sz="3200">
              <a:latin typeface="Dela Gothic One"/>
              <a:ea typeface="Dela Gothic One"/>
              <a:cs typeface="Dela Gothic One"/>
              <a:sym typeface="Dela Gothic One"/>
            </a:endParaRPr>
          </a:p>
        </p:txBody>
      </p:sp>
      <p:sp>
        <p:nvSpPr>
          <p:cNvPr id="208" name="Google Shape;208;p17"/>
          <p:cNvSpPr/>
          <p:nvPr/>
        </p:nvSpPr>
        <p:spPr>
          <a:xfrm>
            <a:off x="9853275" y="3203925"/>
            <a:ext cx="5357100" cy="1240500"/>
          </a:xfrm>
          <a:prstGeom prst="roundRect">
            <a:avLst>
              <a:gd fmla="val 16667" name="adj"/>
            </a:avLst>
          </a:prstGeom>
          <a:solidFill>
            <a:srgbClr val="FFF8F2">
              <a:alpha val="84910"/>
            </a:srgbClr>
          </a:solidFill>
          <a:ln cap="flat" cmpd="sng" w="9525">
            <a:solidFill>
              <a:srgbClr val="FFF8F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3200">
                <a:latin typeface="Dela Gothic One"/>
                <a:ea typeface="Dela Gothic One"/>
                <a:cs typeface="Dela Gothic One"/>
                <a:sym typeface="Dela Gothic One"/>
              </a:rPr>
              <a:t>Stopword Removal</a:t>
            </a:r>
            <a:endParaRPr sz="3200">
              <a:latin typeface="Dela Gothic One"/>
              <a:ea typeface="Dela Gothic One"/>
              <a:cs typeface="Dela Gothic One"/>
              <a:sym typeface="Dela Gothic One"/>
            </a:endParaRPr>
          </a:p>
        </p:txBody>
      </p:sp>
      <p:sp>
        <p:nvSpPr>
          <p:cNvPr id="209" name="Google Shape;209;p17"/>
          <p:cNvSpPr/>
          <p:nvPr/>
        </p:nvSpPr>
        <p:spPr>
          <a:xfrm>
            <a:off x="3116100" y="3203925"/>
            <a:ext cx="3677100" cy="1240500"/>
          </a:xfrm>
          <a:prstGeom prst="roundRect">
            <a:avLst>
              <a:gd fmla="val 16667" name="adj"/>
            </a:avLst>
          </a:prstGeom>
          <a:solidFill>
            <a:srgbClr val="FFF8F2">
              <a:alpha val="84910"/>
            </a:srgbClr>
          </a:solidFill>
          <a:ln cap="flat" cmpd="sng" w="9525">
            <a:solidFill>
              <a:srgbClr val="FFF8F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3200">
                <a:latin typeface="Dela Gothic One"/>
                <a:ea typeface="Dela Gothic One"/>
                <a:cs typeface="Dela Gothic One"/>
                <a:sym typeface="Dela Gothic One"/>
              </a:rPr>
              <a:t>Tokenization</a:t>
            </a:r>
            <a:endParaRPr sz="3200">
              <a:latin typeface="Dela Gothic One"/>
              <a:ea typeface="Dela Gothic One"/>
              <a:cs typeface="Dela Gothic One"/>
              <a:sym typeface="Dela Gothic One"/>
            </a:endParaRPr>
          </a:p>
        </p:txBody>
      </p:sp>
      <p:sp>
        <p:nvSpPr>
          <p:cNvPr id="210" name="Google Shape;210;p17"/>
          <p:cNvSpPr txBox="1"/>
          <p:nvPr/>
        </p:nvSpPr>
        <p:spPr>
          <a:xfrm>
            <a:off x="3116100" y="7257300"/>
            <a:ext cx="4339800" cy="3849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500">
                <a:solidFill>
                  <a:srgbClr val="FFFFFF"/>
                </a:solidFill>
                <a:latin typeface="Montserrat"/>
                <a:ea typeface="Montserrat"/>
                <a:cs typeface="Montserrat"/>
                <a:sym typeface="Montserrat"/>
              </a:rPr>
              <a:t>Example: </a:t>
            </a:r>
            <a:r>
              <a:rPr i="1" lang="en-US" sz="2500">
                <a:solidFill>
                  <a:schemeClr val="lt1"/>
                </a:solidFill>
                <a:latin typeface="Montserrat"/>
                <a:ea typeface="Montserrat"/>
                <a:cs typeface="Montserrat"/>
                <a:sym typeface="Montserrat"/>
              </a:rPr>
              <a:t>“running” → “run”</a:t>
            </a:r>
            <a:endParaRPr sz="2500">
              <a:solidFill>
                <a:srgbClr val="FFFFFF"/>
              </a:solidFill>
              <a:latin typeface="Montserrat"/>
              <a:ea typeface="Montserrat"/>
              <a:cs typeface="Montserrat"/>
              <a:sym typeface="Montserrat"/>
            </a:endParaRPr>
          </a:p>
        </p:txBody>
      </p:sp>
      <p:sp>
        <p:nvSpPr>
          <p:cNvPr id="211" name="Google Shape;211;p17"/>
          <p:cNvSpPr txBox="1"/>
          <p:nvPr/>
        </p:nvSpPr>
        <p:spPr>
          <a:xfrm>
            <a:off x="9853275" y="7257300"/>
            <a:ext cx="4339800" cy="3849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500">
                <a:solidFill>
                  <a:srgbClr val="FFFFFF"/>
                </a:solidFill>
                <a:latin typeface="Montserrat"/>
                <a:ea typeface="Montserrat"/>
                <a:cs typeface="Montserrat"/>
                <a:sym typeface="Montserrat"/>
              </a:rPr>
              <a:t>Example</a:t>
            </a:r>
            <a:r>
              <a:rPr i="1" lang="en-US" sz="2500">
                <a:solidFill>
                  <a:schemeClr val="lt1"/>
                </a:solidFill>
                <a:latin typeface="Montserrat"/>
                <a:ea typeface="Montserrat"/>
                <a:cs typeface="Montserrat"/>
                <a:sym typeface="Montserrat"/>
              </a:rPr>
              <a:t>: “was” →  “be”</a:t>
            </a:r>
            <a:endParaRPr i="1" sz="2500">
              <a:solidFill>
                <a:schemeClr val="lt1"/>
              </a:solidFill>
              <a:latin typeface="Montserrat"/>
              <a:ea typeface="Montserrat"/>
              <a:cs typeface="Montserrat"/>
              <a:sym typeface="Montserrat"/>
            </a:endParaRPr>
          </a:p>
        </p:txBody>
      </p:sp>
      <p:sp>
        <p:nvSpPr>
          <p:cNvPr id="212" name="Google Shape;212;p17"/>
          <p:cNvSpPr txBox="1"/>
          <p:nvPr/>
        </p:nvSpPr>
        <p:spPr>
          <a:xfrm>
            <a:off x="3116100" y="4689125"/>
            <a:ext cx="4517400" cy="5694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1200"/>
              </a:spcAft>
              <a:buClr>
                <a:schemeClr val="dk1"/>
              </a:buClr>
              <a:buSzPts val="1100"/>
              <a:buFont typeface="Arial"/>
              <a:buNone/>
            </a:pPr>
            <a:r>
              <a:rPr lang="en-US" sz="2500">
                <a:solidFill>
                  <a:schemeClr val="lt1"/>
                </a:solidFill>
                <a:latin typeface="Montserrat"/>
                <a:ea typeface="Montserrat"/>
                <a:cs typeface="Montserrat"/>
                <a:sym typeface="Montserrat"/>
              </a:rPr>
              <a:t>Example</a:t>
            </a:r>
            <a:r>
              <a:rPr i="1" lang="en-US" sz="2500">
                <a:solidFill>
                  <a:schemeClr val="lt1"/>
                </a:solidFill>
                <a:latin typeface="Montserrat"/>
                <a:ea typeface="Montserrat"/>
                <a:cs typeface="Montserrat"/>
                <a:sym typeface="Montserrat"/>
              </a:rPr>
              <a:t>: "hello", "world"</a:t>
            </a:r>
            <a:endParaRPr sz="2500">
              <a:solidFill>
                <a:schemeClr val="lt1"/>
              </a:solidFill>
              <a:latin typeface="VT323"/>
              <a:ea typeface="VT323"/>
              <a:cs typeface="VT323"/>
              <a:sym typeface="VT323"/>
            </a:endParaRPr>
          </a:p>
        </p:txBody>
      </p:sp>
      <p:sp>
        <p:nvSpPr>
          <p:cNvPr id="213" name="Google Shape;213;p17"/>
          <p:cNvSpPr txBox="1"/>
          <p:nvPr/>
        </p:nvSpPr>
        <p:spPr>
          <a:xfrm>
            <a:off x="9853275" y="4689125"/>
            <a:ext cx="5536800" cy="569400"/>
          </a:xfrm>
          <a:prstGeom prst="rect">
            <a:avLst/>
          </a:prstGeom>
          <a:noFill/>
          <a:ln>
            <a:noFill/>
          </a:ln>
        </p:spPr>
        <p:txBody>
          <a:bodyPr anchorCtr="0" anchor="t" bIns="91425" lIns="91425" spcFirstLastPara="1" rIns="91425" wrap="square" tIns="91425">
            <a:spAutoFit/>
          </a:bodyPr>
          <a:lstStyle/>
          <a:p>
            <a:pPr indent="0" lvl="0" marL="0" rtl="0" algn="l">
              <a:spcBef>
                <a:spcPts val="1200"/>
              </a:spcBef>
              <a:spcAft>
                <a:spcPts val="1200"/>
              </a:spcAft>
              <a:buNone/>
            </a:pPr>
            <a:r>
              <a:rPr lang="en-US" sz="2500">
                <a:solidFill>
                  <a:schemeClr val="lt1"/>
                </a:solidFill>
                <a:latin typeface="Montserrat"/>
                <a:ea typeface="Montserrat"/>
                <a:cs typeface="Montserrat"/>
                <a:sym typeface="Montserrat"/>
              </a:rPr>
              <a:t>Example: </a:t>
            </a:r>
            <a:r>
              <a:rPr lang="en-US" sz="2500">
                <a:solidFill>
                  <a:schemeClr val="lt1"/>
                </a:solidFill>
              </a:rPr>
              <a:t> </a:t>
            </a:r>
            <a:r>
              <a:rPr i="1" lang="en-US" sz="2500">
                <a:solidFill>
                  <a:schemeClr val="lt1"/>
                </a:solidFill>
                <a:latin typeface="Montserrat"/>
                <a:ea typeface="Montserrat"/>
                <a:cs typeface="Montserrat"/>
                <a:sym typeface="Montserrat"/>
              </a:rPr>
              <a:t>“the”</a:t>
            </a:r>
            <a:r>
              <a:rPr lang="en-US" sz="2500">
                <a:solidFill>
                  <a:schemeClr val="lt1"/>
                </a:solidFill>
                <a:latin typeface="Montserrat"/>
                <a:ea typeface="Montserrat"/>
                <a:cs typeface="Montserrat"/>
                <a:sym typeface="Montserrat"/>
              </a:rPr>
              <a:t>, </a:t>
            </a:r>
            <a:r>
              <a:rPr i="1" lang="en-US" sz="2500">
                <a:solidFill>
                  <a:schemeClr val="lt1"/>
                </a:solidFill>
                <a:latin typeface="Montserrat"/>
                <a:ea typeface="Montserrat"/>
                <a:cs typeface="Montserrat"/>
                <a:sym typeface="Montserrat"/>
              </a:rPr>
              <a:t>“is”</a:t>
            </a:r>
            <a:r>
              <a:rPr lang="en-US" sz="2500">
                <a:solidFill>
                  <a:schemeClr val="lt1"/>
                </a:solidFill>
                <a:latin typeface="Montserrat"/>
                <a:ea typeface="Montserrat"/>
                <a:cs typeface="Montserrat"/>
                <a:sym typeface="Montserrat"/>
              </a:rPr>
              <a:t>, </a:t>
            </a:r>
            <a:r>
              <a:rPr i="1" lang="en-US" sz="2500">
                <a:solidFill>
                  <a:schemeClr val="lt1"/>
                </a:solidFill>
                <a:latin typeface="Montserrat"/>
                <a:ea typeface="Montserrat"/>
                <a:cs typeface="Montserrat"/>
                <a:sym typeface="Montserrat"/>
              </a:rPr>
              <a:t>“in”</a:t>
            </a:r>
            <a:endParaRPr sz="2500">
              <a:solidFill>
                <a:schemeClr val="lt1"/>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17" name="Shape 217"/>
        <p:cNvGrpSpPr/>
        <p:nvPr/>
      </p:nvGrpSpPr>
      <p:grpSpPr>
        <a:xfrm>
          <a:off x="0" y="0"/>
          <a:ext cx="0" cy="0"/>
          <a:chOff x="0" y="0"/>
          <a:chExt cx="0" cy="0"/>
        </a:xfrm>
      </p:grpSpPr>
      <p:sp>
        <p:nvSpPr>
          <p:cNvPr id="218" name="Google Shape;218;p18"/>
          <p:cNvSpPr/>
          <p:nvPr/>
        </p:nvSpPr>
        <p:spPr>
          <a:xfrm>
            <a:off x="12543854" y="454019"/>
            <a:ext cx="9845270" cy="12703574"/>
          </a:xfrm>
          <a:custGeom>
            <a:rect b="b" l="l" r="r" t="t"/>
            <a:pathLst>
              <a:path extrusionOk="0" h="12703574" w="9845270">
                <a:moveTo>
                  <a:pt x="0" y="0"/>
                </a:moveTo>
                <a:lnTo>
                  <a:pt x="9845270" y="0"/>
                </a:lnTo>
                <a:lnTo>
                  <a:pt x="9845270" y="12703574"/>
                </a:lnTo>
                <a:lnTo>
                  <a:pt x="0" y="12703574"/>
                </a:lnTo>
                <a:lnTo>
                  <a:pt x="0" y="0"/>
                </a:lnTo>
                <a:close/>
              </a:path>
            </a:pathLst>
          </a:custGeom>
          <a:blipFill rotWithShape="1">
            <a:blip r:embed="rId3">
              <a:alphaModFix/>
            </a:blip>
            <a:stretch>
              <a:fillRect b="0" l="0" r="0" t="0"/>
            </a:stretch>
          </a:blipFill>
          <a:ln>
            <a:noFill/>
          </a:ln>
        </p:spPr>
      </p:sp>
      <p:sp>
        <p:nvSpPr>
          <p:cNvPr id="219" name="Google Shape;219;p18"/>
          <p:cNvSpPr/>
          <p:nvPr/>
        </p:nvSpPr>
        <p:spPr>
          <a:xfrm>
            <a:off x="0" y="-73350"/>
            <a:ext cx="19979640" cy="10433685"/>
          </a:xfrm>
          <a:custGeom>
            <a:rect b="b" l="l" r="r" t="t"/>
            <a:pathLst>
              <a:path extrusionOk="0" h="10433685" w="18288000">
                <a:moveTo>
                  <a:pt x="0" y="0"/>
                </a:moveTo>
                <a:lnTo>
                  <a:pt x="18288000" y="0"/>
                </a:lnTo>
                <a:lnTo>
                  <a:pt x="18288000" y="10433685"/>
                </a:lnTo>
                <a:lnTo>
                  <a:pt x="0" y="10433685"/>
                </a:lnTo>
                <a:lnTo>
                  <a:pt x="0" y="0"/>
                </a:lnTo>
                <a:close/>
              </a:path>
            </a:pathLst>
          </a:custGeom>
          <a:blipFill rotWithShape="1">
            <a:blip r:embed="rId4">
              <a:alphaModFix/>
            </a:blip>
            <a:stretch>
              <a:fillRect b="-36766" l="0" r="0" t="-38503"/>
            </a:stretch>
          </a:blipFill>
          <a:ln>
            <a:noFill/>
          </a:ln>
        </p:spPr>
      </p:sp>
      <p:sp>
        <p:nvSpPr>
          <p:cNvPr id="220" name="Google Shape;220;p18"/>
          <p:cNvSpPr/>
          <p:nvPr/>
        </p:nvSpPr>
        <p:spPr>
          <a:xfrm>
            <a:off x="14126544" y="1867813"/>
            <a:ext cx="7315200" cy="1545336"/>
          </a:xfrm>
          <a:custGeom>
            <a:rect b="b" l="l" r="r" t="t"/>
            <a:pathLst>
              <a:path extrusionOk="0" h="1545336" w="7315200">
                <a:moveTo>
                  <a:pt x="0" y="0"/>
                </a:moveTo>
                <a:lnTo>
                  <a:pt x="7315200" y="0"/>
                </a:lnTo>
                <a:lnTo>
                  <a:pt x="7315200" y="1545336"/>
                </a:lnTo>
                <a:lnTo>
                  <a:pt x="0" y="1545336"/>
                </a:lnTo>
                <a:lnTo>
                  <a:pt x="0" y="0"/>
                </a:lnTo>
                <a:close/>
              </a:path>
            </a:pathLst>
          </a:custGeom>
          <a:blipFill rotWithShape="1">
            <a:blip r:embed="rId5">
              <a:alphaModFix/>
            </a:blip>
            <a:stretch>
              <a:fillRect b="0" l="0" r="0" t="0"/>
            </a:stretch>
          </a:blipFill>
          <a:ln>
            <a:noFill/>
          </a:ln>
        </p:spPr>
      </p:sp>
      <p:sp>
        <p:nvSpPr>
          <p:cNvPr id="221" name="Google Shape;221;p18"/>
          <p:cNvSpPr/>
          <p:nvPr/>
        </p:nvSpPr>
        <p:spPr>
          <a:xfrm>
            <a:off x="12684134" y="2531861"/>
            <a:ext cx="4713606" cy="762747"/>
          </a:xfrm>
          <a:custGeom>
            <a:rect b="b" l="l" r="r" t="t"/>
            <a:pathLst>
              <a:path extrusionOk="0" h="762747" w="4713606">
                <a:moveTo>
                  <a:pt x="0" y="0"/>
                </a:moveTo>
                <a:lnTo>
                  <a:pt x="4713606" y="0"/>
                </a:lnTo>
                <a:lnTo>
                  <a:pt x="4713606" y="762747"/>
                </a:lnTo>
                <a:lnTo>
                  <a:pt x="0" y="762747"/>
                </a:lnTo>
                <a:lnTo>
                  <a:pt x="0" y="0"/>
                </a:lnTo>
                <a:close/>
              </a:path>
            </a:pathLst>
          </a:custGeom>
          <a:blipFill rotWithShape="1">
            <a:blip r:embed="rId6">
              <a:alphaModFix/>
            </a:blip>
            <a:stretch>
              <a:fillRect b="0" l="0" r="0" t="0"/>
            </a:stretch>
          </a:blipFill>
          <a:ln>
            <a:noFill/>
          </a:ln>
        </p:spPr>
      </p:sp>
      <p:sp>
        <p:nvSpPr>
          <p:cNvPr id="222" name="Google Shape;222;p18"/>
          <p:cNvSpPr/>
          <p:nvPr/>
        </p:nvSpPr>
        <p:spPr>
          <a:xfrm>
            <a:off x="-4018049" y="8802155"/>
            <a:ext cx="5637751" cy="912291"/>
          </a:xfrm>
          <a:custGeom>
            <a:rect b="b" l="l" r="r" t="t"/>
            <a:pathLst>
              <a:path extrusionOk="0" h="912291" w="5637751">
                <a:moveTo>
                  <a:pt x="0" y="0"/>
                </a:moveTo>
                <a:lnTo>
                  <a:pt x="5637751" y="0"/>
                </a:lnTo>
                <a:lnTo>
                  <a:pt x="5637751" y="912290"/>
                </a:lnTo>
                <a:lnTo>
                  <a:pt x="0" y="912290"/>
                </a:lnTo>
                <a:lnTo>
                  <a:pt x="0" y="0"/>
                </a:lnTo>
                <a:close/>
              </a:path>
            </a:pathLst>
          </a:custGeom>
          <a:blipFill rotWithShape="1">
            <a:blip r:embed="rId6">
              <a:alphaModFix/>
            </a:blip>
            <a:stretch>
              <a:fillRect b="0" l="0" r="0" t="0"/>
            </a:stretch>
          </a:blipFill>
          <a:ln>
            <a:noFill/>
          </a:ln>
        </p:spPr>
      </p:sp>
      <p:sp>
        <p:nvSpPr>
          <p:cNvPr id="223" name="Google Shape;223;p18"/>
          <p:cNvSpPr/>
          <p:nvPr/>
        </p:nvSpPr>
        <p:spPr>
          <a:xfrm>
            <a:off x="2204200" y="2974400"/>
            <a:ext cx="3677100" cy="1240500"/>
          </a:xfrm>
          <a:prstGeom prst="roundRect">
            <a:avLst>
              <a:gd fmla="val 16667" name="adj"/>
            </a:avLst>
          </a:prstGeom>
          <a:solidFill>
            <a:srgbClr val="FFF8F2">
              <a:alpha val="84910"/>
            </a:srgbClr>
          </a:solidFill>
          <a:ln cap="flat" cmpd="sng" w="9525">
            <a:solidFill>
              <a:srgbClr val="FFF8F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3200">
                <a:latin typeface="Dela Gothic One"/>
                <a:ea typeface="Dela Gothic One"/>
                <a:cs typeface="Dela Gothic One"/>
                <a:sym typeface="Dela Gothic One"/>
              </a:rPr>
              <a:t>Bag of Words</a:t>
            </a:r>
            <a:endParaRPr sz="3200">
              <a:latin typeface="Dela Gothic One"/>
              <a:ea typeface="Dela Gothic One"/>
              <a:cs typeface="Dela Gothic One"/>
              <a:sym typeface="Dela Gothic One"/>
            </a:endParaRPr>
          </a:p>
        </p:txBody>
      </p:sp>
      <p:sp>
        <p:nvSpPr>
          <p:cNvPr id="224" name="Google Shape;224;p18"/>
          <p:cNvSpPr/>
          <p:nvPr/>
        </p:nvSpPr>
        <p:spPr>
          <a:xfrm>
            <a:off x="2204200" y="6029675"/>
            <a:ext cx="3677100" cy="1240500"/>
          </a:xfrm>
          <a:prstGeom prst="roundRect">
            <a:avLst>
              <a:gd fmla="val 16667" name="adj"/>
            </a:avLst>
          </a:prstGeom>
          <a:solidFill>
            <a:srgbClr val="FFF8F2">
              <a:alpha val="84910"/>
            </a:srgbClr>
          </a:solidFill>
          <a:ln cap="flat" cmpd="sng" w="9525">
            <a:solidFill>
              <a:srgbClr val="FFF8F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3200">
                <a:latin typeface="Dela Gothic One"/>
                <a:ea typeface="Dela Gothic One"/>
                <a:cs typeface="Dela Gothic One"/>
                <a:sym typeface="Dela Gothic One"/>
              </a:rPr>
              <a:t>TF-IDF</a:t>
            </a:r>
            <a:endParaRPr sz="3200">
              <a:latin typeface="Dela Gothic One"/>
              <a:ea typeface="Dela Gothic One"/>
              <a:cs typeface="Dela Gothic One"/>
              <a:sym typeface="Dela Gothic One"/>
            </a:endParaRPr>
          </a:p>
        </p:txBody>
      </p:sp>
      <p:sp>
        <p:nvSpPr>
          <p:cNvPr id="225" name="Google Shape;225;p18"/>
          <p:cNvSpPr txBox="1"/>
          <p:nvPr/>
        </p:nvSpPr>
        <p:spPr>
          <a:xfrm>
            <a:off x="890249" y="1304575"/>
            <a:ext cx="16507500" cy="10929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7100">
                <a:solidFill>
                  <a:srgbClr val="FFFFFF"/>
                </a:solidFill>
                <a:latin typeface="Dela Gothic One"/>
                <a:ea typeface="Dela Gothic One"/>
                <a:cs typeface="Dela Gothic One"/>
                <a:sym typeface="Dela Gothic One"/>
              </a:rPr>
              <a:t>Feature</a:t>
            </a:r>
            <a:r>
              <a:rPr lang="en-US" sz="7100">
                <a:solidFill>
                  <a:srgbClr val="FFFFFF"/>
                </a:solidFill>
                <a:latin typeface="Dela Gothic One"/>
                <a:ea typeface="Dela Gothic One"/>
                <a:cs typeface="Dela Gothic One"/>
                <a:sym typeface="Dela Gothic One"/>
              </a:rPr>
              <a:t> Extraction </a:t>
            </a:r>
            <a:endParaRPr sz="1300"/>
          </a:p>
        </p:txBody>
      </p:sp>
      <p:sp>
        <p:nvSpPr>
          <p:cNvPr id="226" name="Google Shape;226;p18"/>
          <p:cNvSpPr txBox="1"/>
          <p:nvPr/>
        </p:nvSpPr>
        <p:spPr>
          <a:xfrm>
            <a:off x="2204200" y="4478725"/>
            <a:ext cx="15193500" cy="11451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US" sz="3100">
                <a:solidFill>
                  <a:srgbClr val="FFFFFF"/>
                </a:solidFill>
                <a:latin typeface="Montserrat"/>
                <a:ea typeface="Montserrat"/>
                <a:cs typeface="Montserrat"/>
                <a:sym typeface="Montserrat"/>
              </a:rPr>
              <a:t>Converting text into numerical data by counting word </a:t>
            </a:r>
            <a:r>
              <a:rPr b="1" lang="en-US" sz="3100">
                <a:solidFill>
                  <a:srgbClr val="FFFFFF"/>
                </a:solidFill>
                <a:latin typeface="Montserrat"/>
                <a:ea typeface="Montserrat"/>
                <a:cs typeface="Montserrat"/>
                <a:sym typeface="Montserrat"/>
              </a:rPr>
              <a:t>frequencies</a:t>
            </a:r>
            <a:r>
              <a:rPr lang="en-US" sz="3100">
                <a:solidFill>
                  <a:srgbClr val="FFFFFF"/>
                </a:solidFill>
                <a:latin typeface="Montserrat"/>
                <a:ea typeface="Montserrat"/>
                <a:cs typeface="Montserrat"/>
                <a:sym typeface="Montserrat"/>
              </a:rPr>
              <a:t>. Ignores grammar and word order, making it helpful for early learning models</a:t>
            </a:r>
            <a:endParaRPr sz="3100">
              <a:solidFill>
                <a:srgbClr val="FFFFFF"/>
              </a:solidFill>
              <a:latin typeface="Montserrat"/>
              <a:ea typeface="Montserrat"/>
              <a:cs typeface="Montserrat"/>
              <a:sym typeface="Montserrat"/>
            </a:endParaRPr>
          </a:p>
        </p:txBody>
      </p:sp>
      <p:sp>
        <p:nvSpPr>
          <p:cNvPr id="227" name="Google Shape;227;p18"/>
          <p:cNvSpPr txBox="1"/>
          <p:nvPr/>
        </p:nvSpPr>
        <p:spPr>
          <a:xfrm>
            <a:off x="2204200" y="7447900"/>
            <a:ext cx="16083900" cy="24813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3100">
                <a:solidFill>
                  <a:srgbClr val="FFFFFF"/>
                </a:solidFill>
                <a:latin typeface="Montserrat"/>
                <a:ea typeface="Montserrat"/>
                <a:cs typeface="Montserrat"/>
                <a:sym typeface="Montserrat"/>
              </a:rPr>
              <a:t>Term Frequency-Inverse Document Frequency </a:t>
            </a:r>
            <a:r>
              <a:rPr b="1" lang="en-US" sz="3100">
                <a:solidFill>
                  <a:srgbClr val="FFFFFF"/>
                </a:solidFill>
                <a:latin typeface="Montserrat"/>
                <a:ea typeface="Montserrat"/>
                <a:cs typeface="Montserrat"/>
                <a:sym typeface="Montserrat"/>
              </a:rPr>
              <a:t>weights words by their frequency in a document versus their rarity across a corpora,</a:t>
            </a:r>
            <a:r>
              <a:rPr lang="en-US" sz="3100">
                <a:solidFill>
                  <a:srgbClr val="FFFFFF"/>
                </a:solidFill>
                <a:latin typeface="Montserrat"/>
                <a:ea typeface="Montserrat"/>
                <a:cs typeface="Montserrat"/>
                <a:sym typeface="Montserrat"/>
              </a:rPr>
              <a:t> highlighting important terms. Reduces the impact of common words and boosts rate for rate, meaningful ones. </a:t>
            </a:r>
            <a:endParaRPr sz="3100">
              <a:solidFill>
                <a:srgbClr val="FFFFFF"/>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C85103"/>
      </a:dk2>
      <a:lt2>
        <a:srgbClr val="888888"/>
      </a:lt2>
      <a:accent1>
        <a:srgbClr val="FFF8F2"/>
      </a:accent1>
      <a:accent2>
        <a:srgbClr val="20124D"/>
      </a:accent2>
      <a:accent3>
        <a:srgbClr val="1C4587"/>
      </a:accent3>
      <a:accent4>
        <a:srgbClr val="1155CC"/>
      </a:accent4>
      <a:accent5>
        <a:srgbClr val="888888"/>
      </a:accent5>
      <a:accent6>
        <a:srgbClr val="C85103"/>
      </a:accent6>
      <a:hlink>
        <a:srgbClr val="1C4587"/>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